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90" r:id="rId5"/>
    <p:sldId id="2365" r:id="rId6"/>
    <p:sldId id="2366" r:id="rId7"/>
    <p:sldId id="2367" r:id="rId8"/>
    <p:sldId id="2368" r:id="rId9"/>
    <p:sldId id="2323" r:id="rId10"/>
    <p:sldId id="348" r:id="rId11"/>
    <p:sldId id="1601" r:id="rId12"/>
    <p:sldId id="1600" r:id="rId13"/>
    <p:sldId id="1599" r:id="rId14"/>
    <p:sldId id="465" r:id="rId15"/>
    <p:sldId id="1829" r:id="rId16"/>
    <p:sldId id="2300" r:id="rId17"/>
    <p:sldId id="373" r:id="rId18"/>
    <p:sldId id="374" r:id="rId19"/>
    <p:sldId id="2342" r:id="rId20"/>
    <p:sldId id="2364" r:id="rId21"/>
    <p:sldId id="2295" r:id="rId22"/>
    <p:sldId id="2290" r:id="rId23"/>
    <p:sldId id="2369" r:id="rId24"/>
    <p:sldId id="29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5501" autoAdjust="0"/>
  </p:normalViewPr>
  <p:slideViewPr>
    <p:cSldViewPr>
      <p:cViewPr varScale="1">
        <p:scale>
          <a:sx n="128" d="100"/>
          <a:sy n="128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8B8B8B"/>
              </a:solidFill>
            </a:ln>
          </c:spPr>
          <c:dPt>
            <c:idx val="0"/>
            <c:bubble3D val="0"/>
            <c:spPr>
              <a:solidFill>
                <a:srgbClr val="0078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AA-492A-8EAE-2D8FC1C90CD8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AA-492A-8EAE-2D8FC1C90C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AA-492A-8EAE-2D8FC1C90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8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BC-4F7E-913A-9D39184791B5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BC-4F7E-913A-9D39184791B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BC-4F7E-913A-9D3918479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61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430550" y="20638"/>
            <a:ext cx="133350" cy="100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23499155" y="126758"/>
            <a:ext cx="187993241" cy="120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Kubernetes is a series of reconciliation loops that are constantly trying to reconcile the actual state toward the desired state specified by the declarative 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430550" y="20638"/>
            <a:ext cx="133350" cy="100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23499155" y="126758"/>
            <a:ext cx="187993241" cy="120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8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24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1C979-EBB0-4A48-8369-32531B28B7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47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easily with AKS-Set up CI/CD in simple steps with DevOps Project;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going to Portal, creating an Azure DevOps Project, and completing setup.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1C979-EBB0-4A48-8369-32531B28B7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73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65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9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7" y="668109"/>
            <a:ext cx="8479852" cy="30777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875486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74421" y="1577094"/>
            <a:ext cx="707516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5383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06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435100"/>
            <a:ext cx="8264129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003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211960" y="6458500"/>
            <a:ext cx="1080120" cy="2874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90928" y="6436649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luzaaa/presentation/tree/master/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kaluzaaa/presentation/tree/master/2019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doghq.com/docker-adoption/index.html" TargetMode="External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chart" Target="../charts/chart2.xml"/><Relationship Id="rId9" Type="http://schemas.openxmlformats.org/officeDocument/2006/relationships/hyperlink" Target="https://www.cncf.io/blog/2017/12/06/cloud-native-technologies-scaling-production-applica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Kubernetes 101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Łukasz Kałużny</a:t>
            </a:r>
          </a:p>
          <a:p>
            <a:r>
              <a:rPr lang="pl-PL" b="0" dirty="0"/>
              <a:t>MVP: Microsoft Azure</a:t>
            </a:r>
            <a:endParaRPr lang="en-US" b="0" dirty="0"/>
          </a:p>
          <a:p>
            <a:r>
              <a:rPr lang="pl-PL" b="0" dirty="0" err="1"/>
              <a:t>Cloud</a:t>
            </a:r>
            <a:r>
              <a:rPr lang="pl-PL" b="0" dirty="0"/>
              <a:t> Technology Leader @ </a:t>
            </a:r>
            <a:r>
              <a:rPr lang="pl-PL" b="0" dirty="0" err="1"/>
              <a:t>Beyond.pl</a:t>
            </a:r>
            <a:endParaRPr lang="pl-PL" b="0" dirty="0"/>
          </a:p>
          <a:p>
            <a:r>
              <a:rPr lang="en-US" b="0" dirty="0" err="1"/>
              <a:t>kaluzny.io</a:t>
            </a:r>
            <a:r>
              <a:rPr lang="en-US" b="0" dirty="0"/>
              <a:t> | @</a:t>
            </a:r>
            <a:r>
              <a:rPr lang="en-US" b="0" dirty="0" err="1"/>
              <a:t>kaluzaaa</a:t>
            </a:r>
            <a:endParaRPr lang="pl-PL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87D0A-134C-D942-8F58-8552DFB10345}"/>
              </a:ext>
            </a:extLst>
          </p:cNvPr>
          <p:cNvSpPr txBox="1"/>
          <p:nvPr/>
        </p:nvSpPr>
        <p:spPr>
          <a:xfrm>
            <a:off x="1048884" y="5739876"/>
            <a:ext cx="592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https://github.com/kaluzaaa/presentation/tree/master/2019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FF55C-9A88-B54D-B683-DC883D1A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14" y="5638800"/>
            <a:ext cx="670570" cy="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6603" y="1374637"/>
            <a:ext cx="3870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The Container</a:t>
            </a:r>
            <a:r>
              <a:rPr lang="en-US" sz="2700" b="1" dirty="0">
                <a:solidFill>
                  <a:schemeClr val="accent2"/>
                </a:solidFill>
              </a:rPr>
              <a:t> Advantage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139B48C-F7DC-8B40-9EFC-94812AE45634}"/>
              </a:ext>
            </a:extLst>
          </p:cNvPr>
          <p:cNvGrpSpPr/>
          <p:nvPr/>
        </p:nvGrpSpPr>
        <p:grpSpPr>
          <a:xfrm>
            <a:off x="678557" y="1926382"/>
            <a:ext cx="7786887" cy="3564878"/>
            <a:chOff x="587075" y="1440404"/>
            <a:chExt cx="11017849" cy="504403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F0DFC70-709A-7E43-97DD-59A6A64CA41E}"/>
                </a:ext>
              </a:extLst>
            </p:cNvPr>
            <p:cNvGrpSpPr/>
            <p:nvPr/>
          </p:nvGrpSpPr>
          <p:grpSpPr>
            <a:xfrm>
              <a:off x="587075" y="4884189"/>
              <a:ext cx="5375542" cy="884030"/>
              <a:chOff x="598846" y="4981633"/>
              <a:chExt cx="5483333" cy="90175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2D5A2DA-D81D-194E-8144-E9E9F265C01C}"/>
                  </a:ext>
                </a:extLst>
              </p:cNvPr>
              <p:cNvSpPr txBox="1"/>
              <p:nvPr/>
            </p:nvSpPr>
            <p:spPr>
              <a:xfrm>
                <a:off x="598846" y="4981633"/>
                <a:ext cx="1655535" cy="901757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Fast </a:t>
                </a:r>
                <a:b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iteration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558CB70-0807-EE43-8EF3-FACAE564FC0C}"/>
                  </a:ext>
                </a:extLst>
              </p:cNvPr>
              <p:cNvSpPr txBox="1"/>
              <p:nvPr/>
            </p:nvSpPr>
            <p:spPr>
              <a:xfrm>
                <a:off x="2447571" y="4981633"/>
                <a:ext cx="1791381" cy="901757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Agile </a:t>
                </a:r>
                <a:b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delivery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452E0A9-EB62-A545-BE3F-AEDE686F1115}"/>
                  </a:ext>
                </a:extLst>
              </p:cNvPr>
              <p:cNvSpPr txBox="1"/>
              <p:nvPr/>
            </p:nvSpPr>
            <p:spPr>
              <a:xfrm>
                <a:off x="4364230" y="4985018"/>
                <a:ext cx="1717949" cy="607652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Immutability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4118531-0501-7442-A6F5-2D01A626D2EF}"/>
                </a:ext>
              </a:extLst>
            </p:cNvPr>
            <p:cNvGrpSpPr/>
            <p:nvPr/>
          </p:nvGrpSpPr>
          <p:grpSpPr>
            <a:xfrm>
              <a:off x="1836842" y="4396539"/>
              <a:ext cx="8518319" cy="0"/>
              <a:chOff x="1873673" y="4484201"/>
              <a:chExt cx="8689128" cy="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A8FDA71-E2D6-1341-A678-28CDCCD6C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3673" y="4484201"/>
                <a:ext cx="1022530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718EF95-55FA-C94C-A4CD-0E7079D04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0322" y="4484201"/>
                <a:ext cx="1022530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CE4165E-FF21-B64A-A34E-46FAFF169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3621" y="4484201"/>
                <a:ext cx="1022530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734A2C-2325-3341-9B57-57F4E40EA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0271" y="4484201"/>
                <a:ext cx="1022530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Connector: Elbow 24">
              <a:extLst>
                <a:ext uri="{FF2B5EF4-FFF2-40B4-BE49-F238E27FC236}">
                  <a16:creationId xmlns:a16="http://schemas.microsoft.com/office/drawing/2014/main" id="{3070A7B1-4E92-E944-AA49-F1E55A583D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377559" y="2348867"/>
              <a:ext cx="1484143" cy="1684176"/>
            </a:xfrm>
            <a:prstGeom prst="bentConnector2">
              <a:avLst/>
            </a:prstGeom>
            <a:ln w="28575" cap="rnd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74">
              <a:extLst>
                <a:ext uri="{FF2B5EF4-FFF2-40B4-BE49-F238E27FC236}">
                  <a16:creationId xmlns:a16="http://schemas.microsoft.com/office/drawing/2014/main" id="{BEA68298-294C-3646-A534-707C2670BF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30302" y="2348866"/>
              <a:ext cx="1484143" cy="1684175"/>
            </a:xfrm>
            <a:prstGeom prst="bentConnector2">
              <a:avLst/>
            </a:prstGeom>
            <a:ln w="28575" cap="rnd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C58DA74-0D4D-8343-9165-1A8AF26499D3}"/>
                </a:ext>
              </a:extLst>
            </p:cNvPr>
            <p:cNvGrpSpPr/>
            <p:nvPr/>
          </p:nvGrpSpPr>
          <p:grpSpPr>
            <a:xfrm>
              <a:off x="5087523" y="1440404"/>
              <a:ext cx="2016957" cy="2016957"/>
              <a:chOff x="5189537" y="1468789"/>
              <a:chExt cx="2057401" cy="2057401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BEDB680-8AE9-1247-97C1-99A664728AF6}"/>
                  </a:ext>
                </a:extLst>
              </p:cNvPr>
              <p:cNvSpPr/>
              <p:nvPr/>
            </p:nvSpPr>
            <p:spPr bwMode="auto">
              <a:xfrm>
                <a:off x="5189537" y="1468789"/>
                <a:ext cx="2057401" cy="205740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6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C50AE087-5E20-7A4D-9ABE-227458804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40399" y="1950147"/>
                <a:ext cx="955676" cy="1094684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B13B732-6777-EF40-A93A-6A6BBAC96B44}"/>
                </a:ext>
              </a:extLst>
            </p:cNvPr>
            <p:cNvGrpSpPr/>
            <p:nvPr/>
          </p:nvGrpSpPr>
          <p:grpSpPr>
            <a:xfrm>
              <a:off x="6223997" y="4884192"/>
              <a:ext cx="5380927" cy="884030"/>
              <a:chOff x="6348798" y="4981633"/>
              <a:chExt cx="5488826" cy="901757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1A357B4-9640-8241-9422-BF9CD125F6B0}"/>
                  </a:ext>
                </a:extLst>
              </p:cNvPr>
              <p:cNvSpPr txBox="1"/>
              <p:nvPr/>
            </p:nvSpPr>
            <p:spPr>
              <a:xfrm>
                <a:off x="6348798" y="4981633"/>
                <a:ext cx="1655537" cy="901757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Cost </a:t>
                </a:r>
                <a:b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savings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5FBB388-9ADE-314D-8E80-7DF6102880AF}"/>
                  </a:ext>
                </a:extLst>
              </p:cNvPr>
              <p:cNvSpPr txBox="1"/>
              <p:nvPr/>
            </p:nvSpPr>
            <p:spPr>
              <a:xfrm>
                <a:off x="10182087" y="4981633"/>
                <a:ext cx="1655537" cy="901757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Elastic bursting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9CBDE50-B10A-604A-8302-A1629F3F5B33}"/>
                  </a:ext>
                </a:extLst>
              </p:cNvPr>
              <p:cNvSpPr txBox="1"/>
              <p:nvPr/>
            </p:nvSpPr>
            <p:spPr>
              <a:xfrm>
                <a:off x="8265443" y="4981633"/>
                <a:ext cx="1655537" cy="901757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324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Efficient deployment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3579955-03F3-4A48-8D36-9F4EFCEF4570}"/>
                </a:ext>
              </a:extLst>
            </p:cNvPr>
            <p:cNvGrpSpPr/>
            <p:nvPr/>
          </p:nvGrpSpPr>
          <p:grpSpPr>
            <a:xfrm>
              <a:off x="1073305" y="4071273"/>
              <a:ext cx="650531" cy="650531"/>
              <a:chOff x="1094827" y="4152414"/>
              <a:chExt cx="663574" cy="663574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3994282-F3B2-5E45-A936-620776B23121}"/>
                  </a:ext>
                </a:extLst>
              </p:cNvPr>
              <p:cNvSpPr/>
              <p:nvPr/>
            </p:nvSpPr>
            <p:spPr bwMode="auto">
              <a:xfrm rot="16200000">
                <a:off x="1094827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C129544-5B56-A247-BEB9-17C2940B8BB6}"/>
                  </a:ext>
                </a:extLst>
              </p:cNvPr>
              <p:cNvGrpSpPr/>
              <p:nvPr/>
            </p:nvGrpSpPr>
            <p:grpSpPr>
              <a:xfrm>
                <a:off x="1219103" y="4317232"/>
                <a:ext cx="415016" cy="333945"/>
                <a:chOff x="1101725" y="2982913"/>
                <a:chExt cx="1023938" cy="823912"/>
              </a:xfrm>
            </p:grpSpPr>
            <p:sp>
              <p:nvSpPr>
                <p:cNvPr id="131" name="Line 23">
                  <a:extLst>
                    <a:ext uri="{FF2B5EF4-FFF2-40B4-BE49-F238E27FC236}">
                      <a16:creationId xmlns:a16="http://schemas.microsoft.com/office/drawing/2014/main" id="{008B550E-4778-AF4A-B14D-87EC40558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816100" y="3317875"/>
                  <a:ext cx="160338" cy="150812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2" name="Line 24">
                  <a:extLst>
                    <a:ext uri="{FF2B5EF4-FFF2-40B4-BE49-F238E27FC236}">
                      <a16:creationId xmlns:a16="http://schemas.microsoft.com/office/drawing/2014/main" id="{8BBA6B51-C641-234B-A076-00D88C285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79613" y="3308350"/>
                  <a:ext cx="146050" cy="160337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6B7B0484-9C57-D344-8A45-4C06C63EC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863" y="2982913"/>
                  <a:ext cx="685800" cy="468312"/>
                </a:xfrm>
                <a:custGeom>
                  <a:avLst/>
                  <a:gdLst>
                    <a:gd name="T0" fmla="*/ 0 w 211"/>
                    <a:gd name="T1" fmla="*/ 60 h 144"/>
                    <a:gd name="T2" fmla="*/ 9 w 211"/>
                    <a:gd name="T3" fmla="*/ 49 h 144"/>
                    <a:gd name="T4" fmla="*/ 170 w 211"/>
                    <a:gd name="T5" fmla="*/ 43 h 144"/>
                    <a:gd name="T6" fmla="*/ 205 w 211"/>
                    <a:gd name="T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44">
                      <a:moveTo>
                        <a:pt x="0" y="60"/>
                      </a:moveTo>
                      <a:cubicBezTo>
                        <a:pt x="3" y="56"/>
                        <a:pt x="6" y="53"/>
                        <a:pt x="9" y="49"/>
                      </a:cubicBezTo>
                      <a:cubicBezTo>
                        <a:pt x="52" y="3"/>
                        <a:pt x="124" y="0"/>
                        <a:pt x="170" y="43"/>
                      </a:cubicBezTo>
                      <a:cubicBezTo>
                        <a:pt x="199" y="70"/>
                        <a:pt x="211" y="108"/>
                        <a:pt x="205" y="144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0828B84E-5736-8C4F-8FA8-F4AC6DF79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1900" y="3348038"/>
                  <a:ext cx="384175" cy="420687"/>
                </a:xfrm>
                <a:custGeom>
                  <a:avLst/>
                  <a:gdLst>
                    <a:gd name="T0" fmla="*/ 118 w 118"/>
                    <a:gd name="T1" fmla="*/ 129 h 129"/>
                    <a:gd name="T2" fmla="*/ 40 w 118"/>
                    <a:gd name="T3" fmla="*/ 98 h 129"/>
                    <a:gd name="T4" fmla="*/ 5 w 118"/>
                    <a:gd name="T5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8" h="129">
                      <a:moveTo>
                        <a:pt x="118" y="129"/>
                      </a:moveTo>
                      <a:cubicBezTo>
                        <a:pt x="90" y="129"/>
                        <a:pt x="62" y="119"/>
                        <a:pt x="40" y="98"/>
                      </a:cubicBezTo>
                      <a:cubicBezTo>
                        <a:pt x="12" y="72"/>
                        <a:pt x="0" y="35"/>
                        <a:pt x="5" y="0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5" name="Line 27">
                  <a:extLst>
                    <a:ext uri="{FF2B5EF4-FFF2-40B4-BE49-F238E27FC236}">
                      <a16:creationId xmlns:a16="http://schemas.microsoft.com/office/drawing/2014/main" id="{FBD7CB6A-70DD-4947-B25F-9DEEBEFE51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50950" y="3324225"/>
                  <a:ext cx="160338" cy="150812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6" name="Line 28">
                  <a:extLst>
                    <a:ext uri="{FF2B5EF4-FFF2-40B4-BE49-F238E27FC236}">
                      <a16:creationId xmlns:a16="http://schemas.microsoft.com/office/drawing/2014/main" id="{8F00A008-C0DA-B541-9E9E-71878D8005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01725" y="3324225"/>
                  <a:ext cx="146050" cy="160337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7" name="Freeform 29">
                  <a:extLst>
                    <a:ext uri="{FF2B5EF4-FFF2-40B4-BE49-F238E27FC236}">
                      <a16:creationId xmlns:a16="http://schemas.microsoft.com/office/drawing/2014/main" id="{C6336BF7-22AD-9F42-9B73-4DFE86169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8725" y="3340100"/>
                  <a:ext cx="676275" cy="466725"/>
                </a:xfrm>
                <a:custGeom>
                  <a:avLst/>
                  <a:gdLst>
                    <a:gd name="T0" fmla="*/ 208 w 208"/>
                    <a:gd name="T1" fmla="*/ 88 h 143"/>
                    <a:gd name="T2" fmla="*/ 203 w 208"/>
                    <a:gd name="T3" fmla="*/ 94 h 143"/>
                    <a:gd name="T4" fmla="*/ 42 w 208"/>
                    <a:gd name="T5" fmla="*/ 101 h 143"/>
                    <a:gd name="T6" fmla="*/ 6 w 208"/>
                    <a:gd name="T7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8" h="143">
                      <a:moveTo>
                        <a:pt x="208" y="88"/>
                      </a:moveTo>
                      <a:cubicBezTo>
                        <a:pt x="206" y="90"/>
                        <a:pt x="204" y="92"/>
                        <a:pt x="203" y="94"/>
                      </a:cubicBezTo>
                      <a:cubicBezTo>
                        <a:pt x="160" y="140"/>
                        <a:pt x="88" y="143"/>
                        <a:pt x="42" y="101"/>
                      </a:cubicBezTo>
                      <a:cubicBezTo>
                        <a:pt x="13" y="74"/>
                        <a:pt x="0" y="36"/>
                        <a:pt x="6" y="0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38" name="Freeform 30">
                  <a:extLst>
                    <a:ext uri="{FF2B5EF4-FFF2-40B4-BE49-F238E27FC236}">
                      <a16:creationId xmlns:a16="http://schemas.microsoft.com/office/drawing/2014/main" id="{D7E7E75F-B4F2-0F4F-A9EA-B15B0E228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138" y="3021013"/>
                  <a:ext cx="387350" cy="423862"/>
                </a:xfrm>
                <a:custGeom>
                  <a:avLst/>
                  <a:gdLst>
                    <a:gd name="T0" fmla="*/ 0 w 119"/>
                    <a:gd name="T1" fmla="*/ 1 h 130"/>
                    <a:gd name="T2" fmla="*/ 79 w 119"/>
                    <a:gd name="T3" fmla="*/ 31 h 130"/>
                    <a:gd name="T4" fmla="*/ 115 w 119"/>
                    <a:gd name="T5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9" h="130">
                      <a:moveTo>
                        <a:pt x="0" y="1"/>
                      </a:moveTo>
                      <a:cubicBezTo>
                        <a:pt x="28" y="0"/>
                        <a:pt x="56" y="10"/>
                        <a:pt x="79" y="31"/>
                      </a:cubicBezTo>
                      <a:cubicBezTo>
                        <a:pt x="107" y="57"/>
                        <a:pt x="119" y="94"/>
                        <a:pt x="115" y="130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D4E1354-0337-0B44-932D-A677CD6B5ED0}"/>
                </a:ext>
              </a:extLst>
            </p:cNvPr>
            <p:cNvGrpSpPr/>
            <p:nvPr/>
          </p:nvGrpSpPr>
          <p:grpSpPr>
            <a:xfrm>
              <a:off x="4831249" y="4071273"/>
              <a:ext cx="650531" cy="650531"/>
              <a:chOff x="4928125" y="4152414"/>
              <a:chExt cx="663574" cy="66357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CC550C4-7938-754D-8CFB-4C2AEDF2D43E}"/>
                  </a:ext>
                </a:extLst>
              </p:cNvPr>
              <p:cNvSpPr/>
              <p:nvPr/>
            </p:nvSpPr>
            <p:spPr bwMode="auto">
              <a:xfrm rot="16200000">
                <a:off x="4928125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C3054BE-FE3A-6E4B-99E0-09BECAED653E}"/>
                  </a:ext>
                </a:extLst>
              </p:cNvPr>
              <p:cNvGrpSpPr/>
              <p:nvPr/>
            </p:nvGrpSpPr>
            <p:grpSpPr>
              <a:xfrm>
                <a:off x="5073073" y="4289538"/>
                <a:ext cx="384175" cy="384175"/>
                <a:chOff x="3222625" y="3417888"/>
                <a:chExt cx="384175" cy="384175"/>
              </a:xfrm>
            </p:grpSpPr>
            <p:sp>
              <p:nvSpPr>
                <p:cNvPr id="127" name="Freeform 40">
                  <a:extLst>
                    <a:ext uri="{FF2B5EF4-FFF2-40B4-BE49-F238E27FC236}">
                      <a16:creationId xmlns:a16="http://schemas.microsoft.com/office/drawing/2014/main" id="{0D4C04DD-2561-564E-ADDA-5B266A497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2000" y="3538538"/>
                  <a:ext cx="223838" cy="142875"/>
                </a:xfrm>
                <a:custGeom>
                  <a:avLst/>
                  <a:gdLst>
                    <a:gd name="T0" fmla="*/ 78 w 78"/>
                    <a:gd name="T1" fmla="*/ 0 h 50"/>
                    <a:gd name="T2" fmla="*/ 29 w 78"/>
                    <a:gd name="T3" fmla="*/ 50 h 50"/>
                    <a:gd name="T4" fmla="*/ 28 w 78"/>
                    <a:gd name="T5" fmla="*/ 50 h 50"/>
                    <a:gd name="T6" fmla="*/ 28 w 78"/>
                    <a:gd name="T7" fmla="*/ 50 h 50"/>
                    <a:gd name="T8" fmla="*/ 27 w 78"/>
                    <a:gd name="T9" fmla="*/ 50 h 50"/>
                    <a:gd name="T10" fmla="*/ 0 w 78"/>
                    <a:gd name="T11" fmla="*/ 2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50">
                      <a:moveTo>
                        <a:pt x="78" y="0"/>
                      </a:move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0" y="22"/>
                        <a:pt x="0" y="22"/>
                        <a:pt x="0" y="22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28" name="Oval 41">
                  <a:extLst>
                    <a:ext uri="{FF2B5EF4-FFF2-40B4-BE49-F238E27FC236}">
                      <a16:creationId xmlns:a16="http://schemas.microsoft.com/office/drawing/2014/main" id="{8BE708A7-9839-F949-B6F2-C9ECB5113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625" y="3417888"/>
                  <a:ext cx="384175" cy="384175"/>
                </a:xfrm>
                <a:prstGeom prst="ellips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209DC2-D7AA-BE43-92A3-7EB1316681B3}"/>
                </a:ext>
              </a:extLst>
            </p:cNvPr>
            <p:cNvGrpSpPr/>
            <p:nvPr/>
          </p:nvGrpSpPr>
          <p:grpSpPr>
            <a:xfrm>
              <a:off x="2952276" y="4071273"/>
              <a:ext cx="650531" cy="650531"/>
              <a:chOff x="3011475" y="4152414"/>
              <a:chExt cx="663574" cy="663574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FAAEEF4-C98D-8846-A94E-4FD6517650A7}"/>
                  </a:ext>
                </a:extLst>
              </p:cNvPr>
              <p:cNvSpPr/>
              <p:nvPr/>
            </p:nvSpPr>
            <p:spPr bwMode="auto">
              <a:xfrm rot="16200000">
                <a:off x="3011475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25894A9-3B87-5649-927A-2AC25CDA8399}"/>
                  </a:ext>
                </a:extLst>
              </p:cNvPr>
              <p:cNvGrpSpPr/>
              <p:nvPr/>
            </p:nvGrpSpPr>
            <p:grpSpPr>
              <a:xfrm>
                <a:off x="3147811" y="4298224"/>
                <a:ext cx="390903" cy="371954"/>
                <a:chOff x="1146231" y="2215122"/>
                <a:chExt cx="530543" cy="504825"/>
              </a:xfrm>
            </p:grpSpPr>
            <p:sp>
              <p:nvSpPr>
                <p:cNvPr id="123" name="Freeform: Shape 40">
                  <a:extLst>
                    <a:ext uri="{FF2B5EF4-FFF2-40B4-BE49-F238E27FC236}">
                      <a16:creationId xmlns:a16="http://schemas.microsoft.com/office/drawing/2014/main" id="{4F0AB6C1-DE2D-0143-9B99-B754902AE922}"/>
                    </a:ext>
                  </a:extLst>
                </p:cNvPr>
                <p:cNvSpPr/>
                <p:nvPr/>
              </p:nvSpPr>
              <p:spPr>
                <a:xfrm>
                  <a:off x="1171949" y="2215122"/>
                  <a:ext cx="504825" cy="50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04825" h="504825">
                      <a:moveTo>
                        <a:pt x="253841" y="21431"/>
                      </a:moveTo>
                      <a:cubicBezTo>
                        <a:pt x="381476" y="21431"/>
                        <a:pt x="485299" y="125254"/>
                        <a:pt x="485299" y="252889"/>
                      </a:cubicBezTo>
                      <a:cubicBezTo>
                        <a:pt x="485299" y="380524"/>
                        <a:pt x="381476" y="484346"/>
                        <a:pt x="253841" y="484346"/>
                      </a:cubicBezTo>
                      <a:cubicBezTo>
                        <a:pt x="126206" y="484346"/>
                        <a:pt x="21431" y="380524"/>
                        <a:pt x="21431" y="252889"/>
                      </a:cubicBezTo>
                      <a:cubicBezTo>
                        <a:pt x="21431" y="195739"/>
                        <a:pt x="42386" y="144304"/>
                        <a:pt x="75724" y="103346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 sz="1324"/>
                </a:p>
              </p:txBody>
            </p:sp>
            <p:sp>
              <p:nvSpPr>
                <p:cNvPr id="124" name="Freeform: Shape 42">
                  <a:extLst>
                    <a:ext uri="{FF2B5EF4-FFF2-40B4-BE49-F238E27FC236}">
                      <a16:creationId xmlns:a16="http://schemas.microsoft.com/office/drawing/2014/main" id="{4B6FD475-93A9-BD4B-A4A0-5AE810F88454}"/>
                    </a:ext>
                  </a:extLst>
                </p:cNvPr>
                <p:cNvSpPr/>
                <p:nvPr/>
              </p:nvSpPr>
              <p:spPr>
                <a:xfrm>
                  <a:off x="1146231" y="2225600"/>
                  <a:ext cx="190500" cy="161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0500" h="161925">
                      <a:moveTo>
                        <a:pt x="21431" y="55721"/>
                      </a:moveTo>
                      <a:lnTo>
                        <a:pt x="142399" y="21431"/>
                      </a:lnTo>
                      <a:lnTo>
                        <a:pt x="177641" y="142399"/>
                      </a:lnTo>
                      <a:lnTo>
                        <a:pt x="21431" y="55721"/>
                      </a:lnTo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DB734ED-F44F-914F-88E4-A156216A3A28}"/>
                </a:ext>
              </a:extLst>
            </p:cNvPr>
            <p:cNvGrpSpPr/>
            <p:nvPr/>
          </p:nvGrpSpPr>
          <p:grpSpPr>
            <a:xfrm>
              <a:off x="6710220" y="4071273"/>
              <a:ext cx="650531" cy="650531"/>
              <a:chOff x="6844774" y="4152414"/>
              <a:chExt cx="663574" cy="663574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B47A4D4-2F3C-764D-A56C-9EF364E4A614}"/>
                  </a:ext>
                </a:extLst>
              </p:cNvPr>
              <p:cNvSpPr/>
              <p:nvPr/>
            </p:nvSpPr>
            <p:spPr bwMode="auto">
              <a:xfrm rot="16200000">
                <a:off x="6844774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D8CAAB2-5E3E-0841-9ABD-C9097FFCF90E}"/>
                  </a:ext>
                </a:extLst>
              </p:cNvPr>
              <p:cNvGrpSpPr/>
              <p:nvPr/>
            </p:nvGrpSpPr>
            <p:grpSpPr>
              <a:xfrm>
                <a:off x="6972723" y="4280355"/>
                <a:ext cx="407684" cy="407681"/>
                <a:chOff x="1000126" y="2062163"/>
                <a:chExt cx="612775" cy="612775"/>
              </a:xfrm>
            </p:grpSpPr>
            <p:sp>
              <p:nvSpPr>
                <p:cNvPr id="116" name="Freeform 5">
                  <a:extLst>
                    <a:ext uri="{FF2B5EF4-FFF2-40B4-BE49-F238E27FC236}">
                      <a16:creationId xmlns:a16="http://schemas.microsoft.com/office/drawing/2014/main" id="{EC14DD5B-9F5C-1546-98A0-C622D2096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0951" y="2257425"/>
                  <a:ext cx="107950" cy="214313"/>
                </a:xfrm>
                <a:custGeom>
                  <a:avLst/>
                  <a:gdLst>
                    <a:gd name="T0" fmla="*/ 37 w 38"/>
                    <a:gd name="T1" fmla="*/ 3 h 76"/>
                    <a:gd name="T2" fmla="*/ 23 w 38"/>
                    <a:gd name="T3" fmla="*/ 0 h 76"/>
                    <a:gd name="T4" fmla="*/ 4 w 38"/>
                    <a:gd name="T5" fmla="*/ 18 h 76"/>
                    <a:gd name="T6" fmla="*/ 23 w 38"/>
                    <a:gd name="T7" fmla="*/ 38 h 76"/>
                    <a:gd name="T8" fmla="*/ 38 w 38"/>
                    <a:gd name="T9" fmla="*/ 59 h 76"/>
                    <a:gd name="T10" fmla="*/ 17 w 38"/>
                    <a:gd name="T11" fmla="*/ 76 h 76"/>
                    <a:gd name="T12" fmla="*/ 0 w 38"/>
                    <a:gd name="T13" fmla="*/ 73 h 76"/>
                    <a:gd name="T14" fmla="*/ 0 w 38"/>
                    <a:gd name="T15" fmla="*/ 73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76">
                      <a:moveTo>
                        <a:pt x="37" y="3"/>
                      </a:moveTo>
                      <a:cubicBezTo>
                        <a:pt x="33" y="1"/>
                        <a:pt x="29" y="0"/>
                        <a:pt x="23" y="0"/>
                      </a:cubicBezTo>
                      <a:cubicBezTo>
                        <a:pt x="10" y="0"/>
                        <a:pt x="4" y="10"/>
                        <a:pt x="4" y="18"/>
                      </a:cubicBezTo>
                      <a:cubicBezTo>
                        <a:pt x="4" y="29"/>
                        <a:pt x="13" y="34"/>
                        <a:pt x="23" y="38"/>
                      </a:cubicBezTo>
                      <a:cubicBezTo>
                        <a:pt x="36" y="43"/>
                        <a:pt x="38" y="49"/>
                        <a:pt x="38" y="59"/>
                      </a:cubicBezTo>
                      <a:cubicBezTo>
                        <a:pt x="38" y="68"/>
                        <a:pt x="35" y="76"/>
                        <a:pt x="17" y="76"/>
                      </a:cubicBezTo>
                      <a:cubicBezTo>
                        <a:pt x="10" y="76"/>
                        <a:pt x="4" y="75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17" name="Line 6">
                  <a:extLst>
                    <a:ext uri="{FF2B5EF4-FFF2-40B4-BE49-F238E27FC236}">
                      <a16:creationId xmlns:a16="http://schemas.microsoft.com/office/drawing/2014/main" id="{03175E1C-4F35-404C-82FC-19E6B29F2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4926" y="2505075"/>
                  <a:ext cx="0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18" name="Line 7">
                  <a:extLst>
                    <a:ext uri="{FF2B5EF4-FFF2-40B4-BE49-F238E27FC236}">
                      <a16:creationId xmlns:a16="http://schemas.microsoft.com/office/drawing/2014/main" id="{94199FBD-7928-DB4D-946E-36F2B0A470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4926" y="2232025"/>
                  <a:ext cx="0" cy="2540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19" name="Line 8">
                  <a:extLst>
                    <a:ext uri="{FF2B5EF4-FFF2-40B4-BE49-F238E27FC236}">
                      <a16:creationId xmlns:a16="http://schemas.microsoft.com/office/drawing/2014/main" id="{A0D253BB-0417-1B46-AF55-5D691E7D6A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4926" y="2471738"/>
                  <a:ext cx="0" cy="2540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20" name="Oval 10">
                  <a:extLst>
                    <a:ext uri="{FF2B5EF4-FFF2-40B4-BE49-F238E27FC236}">
                      <a16:creationId xmlns:a16="http://schemas.microsoft.com/office/drawing/2014/main" id="{29F0D3F6-ADB7-B64B-922B-54FFF30D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126" y="2062163"/>
                  <a:ext cx="612775" cy="612775"/>
                </a:xfrm>
                <a:prstGeom prst="ellips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F87DB7E-F132-5D47-8CE2-25CDFF95213F}"/>
                </a:ext>
              </a:extLst>
            </p:cNvPr>
            <p:cNvGrpSpPr/>
            <p:nvPr/>
          </p:nvGrpSpPr>
          <p:grpSpPr>
            <a:xfrm>
              <a:off x="8589193" y="4071273"/>
              <a:ext cx="650531" cy="650531"/>
              <a:chOff x="8761424" y="4152414"/>
              <a:chExt cx="663574" cy="66357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BB7111C-A969-BD48-824B-80078CE6B546}"/>
                  </a:ext>
                </a:extLst>
              </p:cNvPr>
              <p:cNvSpPr/>
              <p:nvPr/>
            </p:nvSpPr>
            <p:spPr bwMode="auto">
              <a:xfrm rot="16200000">
                <a:off x="8761424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1DC58F7-6657-834F-94A4-17772AE12A67}"/>
                  </a:ext>
                </a:extLst>
              </p:cNvPr>
              <p:cNvGrpSpPr/>
              <p:nvPr/>
            </p:nvGrpSpPr>
            <p:grpSpPr>
              <a:xfrm>
                <a:off x="8907553" y="4299993"/>
                <a:ext cx="371316" cy="368417"/>
                <a:chOff x="882651" y="963613"/>
                <a:chExt cx="812800" cy="806450"/>
              </a:xfrm>
            </p:grpSpPr>
            <p:sp>
              <p:nvSpPr>
                <p:cNvPr id="112" name="Freeform 14">
                  <a:extLst>
                    <a:ext uri="{FF2B5EF4-FFF2-40B4-BE49-F238E27FC236}">
                      <a16:creationId xmlns:a16="http://schemas.microsoft.com/office/drawing/2014/main" id="{D1AA9488-FDB4-644C-AFD4-D5170D902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963613"/>
                  <a:ext cx="812800" cy="806450"/>
                </a:xfrm>
                <a:custGeom>
                  <a:avLst/>
                  <a:gdLst>
                    <a:gd name="T0" fmla="*/ 148 w 288"/>
                    <a:gd name="T1" fmla="*/ 246 h 285"/>
                    <a:gd name="T2" fmla="*/ 171 w 288"/>
                    <a:gd name="T3" fmla="*/ 285 h 285"/>
                    <a:gd name="T4" fmla="*/ 201 w 288"/>
                    <a:gd name="T5" fmla="*/ 273 h 285"/>
                    <a:gd name="T6" fmla="*/ 199 w 288"/>
                    <a:gd name="T7" fmla="*/ 227 h 285"/>
                    <a:gd name="T8" fmla="*/ 213 w 288"/>
                    <a:gd name="T9" fmla="*/ 219 h 285"/>
                    <a:gd name="T10" fmla="*/ 256 w 288"/>
                    <a:gd name="T11" fmla="*/ 233 h 285"/>
                    <a:gd name="T12" fmla="*/ 271 w 288"/>
                    <a:gd name="T13" fmla="*/ 207 h 285"/>
                    <a:gd name="T14" fmla="*/ 240 w 288"/>
                    <a:gd name="T15" fmla="*/ 172 h 285"/>
                    <a:gd name="T16" fmla="*/ 246 w 288"/>
                    <a:gd name="T17" fmla="*/ 157 h 285"/>
                    <a:gd name="T18" fmla="*/ 288 w 288"/>
                    <a:gd name="T19" fmla="*/ 140 h 285"/>
                    <a:gd name="T20" fmla="*/ 282 w 288"/>
                    <a:gd name="T21" fmla="*/ 110 h 285"/>
                    <a:gd name="T22" fmla="*/ 236 w 288"/>
                    <a:gd name="T23" fmla="*/ 103 h 285"/>
                    <a:gd name="T24" fmla="*/ 231 w 288"/>
                    <a:gd name="T25" fmla="*/ 88 h 285"/>
                    <a:gd name="T26" fmla="*/ 252 w 288"/>
                    <a:gd name="T27" fmla="*/ 48 h 285"/>
                    <a:gd name="T28" fmla="*/ 227 w 288"/>
                    <a:gd name="T29" fmla="*/ 29 h 285"/>
                    <a:gd name="T30" fmla="*/ 189 w 288"/>
                    <a:gd name="T31" fmla="*/ 53 h 285"/>
                    <a:gd name="T32" fmla="*/ 175 w 288"/>
                    <a:gd name="T33" fmla="*/ 45 h 285"/>
                    <a:gd name="T34" fmla="*/ 168 w 288"/>
                    <a:gd name="T35" fmla="*/ 2 h 285"/>
                    <a:gd name="T36" fmla="*/ 134 w 288"/>
                    <a:gd name="T37" fmla="*/ 2 h 285"/>
                    <a:gd name="T38" fmla="*/ 120 w 288"/>
                    <a:gd name="T39" fmla="*/ 46 h 285"/>
                    <a:gd name="T40" fmla="*/ 106 w 288"/>
                    <a:gd name="T41" fmla="*/ 48 h 285"/>
                    <a:gd name="T42" fmla="*/ 65 w 288"/>
                    <a:gd name="T43" fmla="*/ 15 h 285"/>
                    <a:gd name="T44" fmla="*/ 42 w 288"/>
                    <a:gd name="T45" fmla="*/ 37 h 285"/>
                    <a:gd name="T46" fmla="*/ 62 w 288"/>
                    <a:gd name="T47" fmla="*/ 85 h 285"/>
                    <a:gd name="T48" fmla="*/ 53 w 288"/>
                    <a:gd name="T49" fmla="*/ 96 h 285"/>
                    <a:gd name="T50" fmla="*/ 7 w 288"/>
                    <a:gd name="T51" fmla="*/ 97 h 285"/>
                    <a:gd name="T52" fmla="*/ 3 w 288"/>
                    <a:gd name="T53" fmla="*/ 128 h 285"/>
                    <a:gd name="T54" fmla="*/ 43 w 288"/>
                    <a:gd name="T55" fmla="*/ 150 h 285"/>
                    <a:gd name="T56" fmla="*/ 42 w 288"/>
                    <a:gd name="T57" fmla="*/ 165 h 285"/>
                    <a:gd name="T58" fmla="*/ 10 w 288"/>
                    <a:gd name="T59" fmla="*/ 196 h 285"/>
                    <a:gd name="T60" fmla="*/ 25 w 288"/>
                    <a:gd name="T61" fmla="*/ 223 h 285"/>
                    <a:gd name="T62" fmla="*/ 70 w 288"/>
                    <a:gd name="T63" fmla="*/ 213 h 285"/>
                    <a:gd name="T64" fmla="*/ 81 w 288"/>
                    <a:gd name="T65" fmla="*/ 225 h 285"/>
                    <a:gd name="T66" fmla="*/ 74 w 288"/>
                    <a:gd name="T67" fmla="*/ 270 h 285"/>
                    <a:gd name="T68" fmla="*/ 103 w 288"/>
                    <a:gd name="T69" fmla="*/ 280 h 285"/>
                    <a:gd name="T70" fmla="*/ 132 w 288"/>
                    <a:gd name="T71" fmla="*/ 243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8" h="285">
                      <a:moveTo>
                        <a:pt x="144" y="244"/>
                      </a:moveTo>
                      <a:cubicBezTo>
                        <a:pt x="145" y="244"/>
                        <a:pt x="147" y="245"/>
                        <a:pt x="148" y="246"/>
                      </a:cubicBezTo>
                      <a:cubicBezTo>
                        <a:pt x="168" y="283"/>
                        <a:pt x="168" y="283"/>
                        <a:pt x="168" y="283"/>
                      </a:cubicBezTo>
                      <a:cubicBezTo>
                        <a:pt x="169" y="285"/>
                        <a:pt x="170" y="285"/>
                        <a:pt x="171" y="285"/>
                      </a:cubicBezTo>
                      <a:cubicBezTo>
                        <a:pt x="198" y="276"/>
                        <a:pt x="198" y="276"/>
                        <a:pt x="198" y="276"/>
                      </a:cubicBezTo>
                      <a:cubicBezTo>
                        <a:pt x="199" y="276"/>
                        <a:pt x="201" y="274"/>
                        <a:pt x="201" y="273"/>
                      </a:cubicBezTo>
                      <a:cubicBezTo>
                        <a:pt x="197" y="231"/>
                        <a:pt x="197" y="231"/>
                        <a:pt x="197" y="231"/>
                      </a:cubicBezTo>
                      <a:cubicBezTo>
                        <a:pt x="197" y="229"/>
                        <a:pt x="198" y="228"/>
                        <a:pt x="199" y="227"/>
                      </a:cubicBezTo>
                      <a:cubicBezTo>
                        <a:pt x="200" y="226"/>
                        <a:pt x="207" y="221"/>
                        <a:pt x="209" y="220"/>
                      </a:cubicBezTo>
                      <a:cubicBezTo>
                        <a:pt x="210" y="219"/>
                        <a:pt x="211" y="219"/>
                        <a:pt x="213" y="219"/>
                      </a:cubicBezTo>
                      <a:cubicBezTo>
                        <a:pt x="253" y="235"/>
                        <a:pt x="253" y="235"/>
                        <a:pt x="253" y="235"/>
                      </a:cubicBezTo>
                      <a:cubicBezTo>
                        <a:pt x="253" y="235"/>
                        <a:pt x="255" y="234"/>
                        <a:pt x="256" y="233"/>
                      </a:cubicBezTo>
                      <a:cubicBezTo>
                        <a:pt x="271" y="210"/>
                        <a:pt x="271" y="210"/>
                        <a:pt x="271" y="210"/>
                      </a:cubicBezTo>
                      <a:cubicBezTo>
                        <a:pt x="272" y="208"/>
                        <a:pt x="272" y="207"/>
                        <a:pt x="271" y="207"/>
                      </a:cubicBezTo>
                      <a:cubicBezTo>
                        <a:pt x="241" y="176"/>
                        <a:pt x="241" y="176"/>
                        <a:pt x="241" y="176"/>
                      </a:cubicBezTo>
                      <a:cubicBezTo>
                        <a:pt x="240" y="175"/>
                        <a:pt x="240" y="174"/>
                        <a:pt x="240" y="172"/>
                      </a:cubicBezTo>
                      <a:cubicBezTo>
                        <a:pt x="241" y="170"/>
                        <a:pt x="242" y="162"/>
                        <a:pt x="243" y="160"/>
                      </a:cubicBezTo>
                      <a:cubicBezTo>
                        <a:pt x="243" y="159"/>
                        <a:pt x="244" y="157"/>
                        <a:pt x="246" y="157"/>
                      </a:cubicBezTo>
                      <a:cubicBezTo>
                        <a:pt x="286" y="143"/>
                        <a:pt x="286" y="143"/>
                        <a:pt x="286" y="143"/>
                      </a:cubicBezTo>
                      <a:cubicBezTo>
                        <a:pt x="287" y="143"/>
                        <a:pt x="288" y="141"/>
                        <a:pt x="288" y="140"/>
                      </a:cubicBezTo>
                      <a:cubicBezTo>
                        <a:pt x="284" y="112"/>
                        <a:pt x="284" y="112"/>
                        <a:pt x="284" y="112"/>
                      </a:cubicBezTo>
                      <a:cubicBezTo>
                        <a:pt x="284" y="111"/>
                        <a:pt x="283" y="110"/>
                        <a:pt x="282" y="110"/>
                      </a:cubicBezTo>
                      <a:cubicBezTo>
                        <a:pt x="240" y="106"/>
                        <a:pt x="240" y="106"/>
                        <a:pt x="240" y="106"/>
                      </a:cubicBezTo>
                      <a:cubicBezTo>
                        <a:pt x="238" y="106"/>
                        <a:pt x="237" y="105"/>
                        <a:pt x="236" y="103"/>
                      </a:cubicBezTo>
                      <a:cubicBezTo>
                        <a:pt x="236" y="101"/>
                        <a:pt x="232" y="94"/>
                        <a:pt x="231" y="92"/>
                      </a:cubicBezTo>
                      <a:cubicBezTo>
                        <a:pt x="230" y="91"/>
                        <a:pt x="230" y="89"/>
                        <a:pt x="231" y="88"/>
                      </a:cubicBezTo>
                      <a:cubicBezTo>
                        <a:pt x="253" y="51"/>
                        <a:pt x="253" y="51"/>
                        <a:pt x="253" y="51"/>
                      </a:cubicBezTo>
                      <a:cubicBezTo>
                        <a:pt x="254" y="50"/>
                        <a:pt x="252" y="49"/>
                        <a:pt x="252" y="48"/>
                      </a:cubicBezTo>
                      <a:cubicBezTo>
                        <a:pt x="232" y="29"/>
                        <a:pt x="232" y="29"/>
                        <a:pt x="232" y="29"/>
                      </a:cubicBezTo>
                      <a:cubicBezTo>
                        <a:pt x="231" y="29"/>
                        <a:pt x="230" y="28"/>
                        <a:pt x="227" y="29"/>
                      </a:cubicBezTo>
                      <a:cubicBezTo>
                        <a:pt x="193" y="52"/>
                        <a:pt x="193" y="52"/>
                        <a:pt x="193" y="52"/>
                      </a:cubicBezTo>
                      <a:cubicBezTo>
                        <a:pt x="192" y="53"/>
                        <a:pt x="191" y="53"/>
                        <a:pt x="189" y="53"/>
                      </a:cubicBezTo>
                      <a:cubicBezTo>
                        <a:pt x="187" y="52"/>
                        <a:pt x="180" y="49"/>
                        <a:pt x="178" y="48"/>
                      </a:cubicBezTo>
                      <a:cubicBezTo>
                        <a:pt x="177" y="48"/>
                        <a:pt x="176" y="47"/>
                        <a:pt x="175" y="45"/>
                      </a:cubicBezTo>
                      <a:cubicBezTo>
                        <a:pt x="168" y="3"/>
                        <a:pt x="168" y="3"/>
                        <a:pt x="168" y="3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167" y="1"/>
                        <a:pt x="138" y="0"/>
                        <a:pt x="138" y="0"/>
                      </a:cubicBezTo>
                      <a:cubicBezTo>
                        <a:pt x="138" y="0"/>
                        <a:pt x="135" y="1"/>
                        <a:pt x="134" y="2"/>
                      </a:cubicBezTo>
                      <a:cubicBezTo>
                        <a:pt x="123" y="43"/>
                        <a:pt x="123" y="43"/>
                        <a:pt x="123" y="43"/>
                      </a:cubicBezTo>
                      <a:cubicBezTo>
                        <a:pt x="123" y="44"/>
                        <a:pt x="121" y="45"/>
                        <a:pt x="120" y="46"/>
                      </a:cubicBezTo>
                      <a:cubicBezTo>
                        <a:pt x="117" y="47"/>
                        <a:pt x="114" y="47"/>
                        <a:pt x="110" y="48"/>
                      </a:cubicBezTo>
                      <a:cubicBezTo>
                        <a:pt x="109" y="49"/>
                        <a:pt x="107" y="49"/>
                        <a:pt x="106" y="48"/>
                      </a:cubicBezTo>
                      <a:cubicBezTo>
                        <a:pt x="69" y="16"/>
                        <a:pt x="69" y="16"/>
                        <a:pt x="69" y="16"/>
                      </a:cubicBezTo>
                      <a:cubicBezTo>
                        <a:pt x="68" y="15"/>
                        <a:pt x="66" y="15"/>
                        <a:pt x="65" y="15"/>
                      </a:cubicBezTo>
                      <a:cubicBezTo>
                        <a:pt x="43" y="32"/>
                        <a:pt x="43" y="32"/>
                        <a:pt x="43" y="32"/>
                      </a:cubicBezTo>
                      <a:cubicBezTo>
                        <a:pt x="42" y="33"/>
                        <a:pt x="41" y="35"/>
                        <a:pt x="42" y="37"/>
                      </a:cubicBezTo>
                      <a:cubicBezTo>
                        <a:pt x="62" y="80"/>
                        <a:pt x="62" y="80"/>
                        <a:pt x="62" y="80"/>
                      </a:cubicBezTo>
                      <a:cubicBezTo>
                        <a:pt x="63" y="82"/>
                        <a:pt x="63" y="83"/>
                        <a:pt x="62" y="85"/>
                      </a:cubicBezTo>
                      <a:cubicBezTo>
                        <a:pt x="60" y="88"/>
                        <a:pt x="59" y="90"/>
                        <a:pt x="57" y="93"/>
                      </a:cubicBezTo>
                      <a:cubicBezTo>
                        <a:pt x="56" y="94"/>
                        <a:pt x="54" y="96"/>
                        <a:pt x="53" y="96"/>
                      </a:cubicBezTo>
                      <a:cubicBezTo>
                        <a:pt x="53" y="96"/>
                        <a:pt x="10" y="95"/>
                        <a:pt x="10" y="95"/>
                      </a:cubicBezTo>
                      <a:cubicBezTo>
                        <a:pt x="8" y="95"/>
                        <a:pt x="7" y="96"/>
                        <a:pt x="7" y="97"/>
                      </a:cubicBezTo>
                      <a:cubicBezTo>
                        <a:pt x="1" y="124"/>
                        <a:pt x="1" y="124"/>
                        <a:pt x="1" y="124"/>
                      </a:cubicBezTo>
                      <a:cubicBezTo>
                        <a:pt x="0" y="126"/>
                        <a:pt x="2" y="127"/>
                        <a:pt x="3" y="128"/>
                      </a:cubicBezTo>
                      <a:cubicBezTo>
                        <a:pt x="40" y="146"/>
                        <a:pt x="40" y="146"/>
                        <a:pt x="40" y="146"/>
                      </a:cubicBezTo>
                      <a:cubicBezTo>
                        <a:pt x="42" y="147"/>
                        <a:pt x="43" y="148"/>
                        <a:pt x="43" y="150"/>
                      </a:cubicBezTo>
                      <a:cubicBezTo>
                        <a:pt x="43" y="152"/>
                        <a:pt x="44" y="160"/>
                        <a:pt x="44" y="162"/>
                      </a:cubicBezTo>
                      <a:cubicBezTo>
                        <a:pt x="44" y="163"/>
                        <a:pt x="43" y="164"/>
                        <a:pt x="42" y="165"/>
                      </a:cubicBezTo>
                      <a:cubicBezTo>
                        <a:pt x="10" y="192"/>
                        <a:pt x="10" y="192"/>
                        <a:pt x="10" y="192"/>
                      </a:cubicBezTo>
                      <a:cubicBezTo>
                        <a:pt x="10" y="192"/>
                        <a:pt x="9" y="193"/>
                        <a:pt x="10" y="196"/>
                      </a:cubicBezTo>
                      <a:cubicBezTo>
                        <a:pt x="22" y="221"/>
                        <a:pt x="22" y="221"/>
                        <a:pt x="22" y="221"/>
                      </a:cubicBezTo>
                      <a:cubicBezTo>
                        <a:pt x="23" y="222"/>
                        <a:pt x="24" y="223"/>
                        <a:pt x="25" y="223"/>
                      </a:cubicBezTo>
                      <a:cubicBezTo>
                        <a:pt x="66" y="212"/>
                        <a:pt x="66" y="212"/>
                        <a:pt x="66" y="212"/>
                      </a:cubicBezTo>
                      <a:cubicBezTo>
                        <a:pt x="68" y="211"/>
                        <a:pt x="69" y="212"/>
                        <a:pt x="70" y="213"/>
                      </a:cubicBezTo>
                      <a:cubicBezTo>
                        <a:pt x="72" y="214"/>
                        <a:pt x="78" y="220"/>
                        <a:pt x="79" y="221"/>
                      </a:cubicBezTo>
                      <a:cubicBezTo>
                        <a:pt x="80" y="222"/>
                        <a:pt x="81" y="224"/>
                        <a:pt x="81" y="225"/>
                      </a:cubicBezTo>
                      <a:cubicBezTo>
                        <a:pt x="72" y="267"/>
                        <a:pt x="72" y="267"/>
                        <a:pt x="72" y="267"/>
                      </a:cubicBezTo>
                      <a:cubicBezTo>
                        <a:pt x="72" y="268"/>
                        <a:pt x="73" y="269"/>
                        <a:pt x="74" y="270"/>
                      </a:cubicBezTo>
                      <a:cubicBezTo>
                        <a:pt x="100" y="281"/>
                        <a:pt x="100" y="281"/>
                        <a:pt x="100" y="281"/>
                      </a:cubicBezTo>
                      <a:cubicBezTo>
                        <a:pt x="101" y="281"/>
                        <a:pt x="103" y="281"/>
                        <a:pt x="103" y="280"/>
                      </a:cubicBezTo>
                      <a:cubicBezTo>
                        <a:pt x="128" y="245"/>
                        <a:pt x="128" y="245"/>
                        <a:pt x="128" y="245"/>
                      </a:cubicBezTo>
                      <a:cubicBezTo>
                        <a:pt x="129" y="244"/>
                        <a:pt x="131" y="243"/>
                        <a:pt x="132" y="243"/>
                      </a:cubicBezTo>
                      <a:cubicBezTo>
                        <a:pt x="136" y="244"/>
                        <a:pt x="144" y="244"/>
                        <a:pt x="144" y="24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13" name="Freeform 15">
                  <a:extLst>
                    <a:ext uri="{FF2B5EF4-FFF2-40B4-BE49-F238E27FC236}">
                      <a16:creationId xmlns:a16="http://schemas.microsoft.com/office/drawing/2014/main" id="{B2C36E15-D517-EF43-94FE-732FBA70C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763" y="1228725"/>
                  <a:ext cx="282575" cy="277813"/>
                </a:xfrm>
                <a:custGeom>
                  <a:avLst/>
                  <a:gdLst>
                    <a:gd name="T0" fmla="*/ 50 w 100"/>
                    <a:gd name="T1" fmla="*/ 0 h 98"/>
                    <a:gd name="T2" fmla="*/ 21 w 100"/>
                    <a:gd name="T3" fmla="*/ 9 h 98"/>
                    <a:gd name="T4" fmla="*/ 2 w 100"/>
                    <a:gd name="T5" fmla="*/ 42 h 98"/>
                    <a:gd name="T6" fmla="*/ 11 w 100"/>
                    <a:gd name="T7" fmla="*/ 78 h 98"/>
                    <a:gd name="T8" fmla="*/ 44 w 100"/>
                    <a:gd name="T9" fmla="*/ 97 h 98"/>
                    <a:gd name="T10" fmla="*/ 80 w 100"/>
                    <a:gd name="T11" fmla="*/ 87 h 98"/>
                    <a:gd name="T12" fmla="*/ 99 w 100"/>
                    <a:gd name="T13" fmla="*/ 55 h 98"/>
                    <a:gd name="T14" fmla="*/ 89 w 100"/>
                    <a:gd name="T15" fmla="*/ 19 h 98"/>
                    <a:gd name="T16" fmla="*/ 89 w 100"/>
                    <a:gd name="T17" fmla="*/ 19 h 98"/>
                    <a:gd name="T18" fmla="*/ 57 w 100"/>
                    <a:gd name="T19" fmla="*/ 0 h 98"/>
                    <a:gd name="T20" fmla="*/ 50 w 100"/>
                    <a:gd name="T2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" h="98">
                      <a:moveTo>
                        <a:pt x="50" y="0"/>
                      </a:moveTo>
                      <a:cubicBezTo>
                        <a:pt x="40" y="0"/>
                        <a:pt x="30" y="3"/>
                        <a:pt x="21" y="9"/>
                      </a:cubicBezTo>
                      <a:cubicBezTo>
                        <a:pt x="10" y="17"/>
                        <a:pt x="4" y="28"/>
                        <a:pt x="2" y="42"/>
                      </a:cubicBezTo>
                      <a:cubicBezTo>
                        <a:pt x="0" y="54"/>
                        <a:pt x="4" y="68"/>
                        <a:pt x="11" y="78"/>
                      </a:cubicBezTo>
                      <a:cubicBezTo>
                        <a:pt x="21" y="90"/>
                        <a:pt x="34" y="95"/>
                        <a:pt x="44" y="97"/>
                      </a:cubicBezTo>
                      <a:cubicBezTo>
                        <a:pt x="53" y="98"/>
                        <a:pt x="67" y="97"/>
                        <a:pt x="80" y="87"/>
                      </a:cubicBezTo>
                      <a:cubicBezTo>
                        <a:pt x="92" y="78"/>
                        <a:pt x="97" y="65"/>
                        <a:pt x="99" y="55"/>
                      </a:cubicBezTo>
                      <a:cubicBezTo>
                        <a:pt x="100" y="46"/>
                        <a:pt x="99" y="31"/>
                        <a:pt x="89" y="19"/>
                      </a:cubicBezTo>
                      <a:cubicBezTo>
                        <a:pt x="89" y="19"/>
                        <a:pt x="89" y="19"/>
                        <a:pt x="89" y="19"/>
                      </a:cubicBezTo>
                      <a:cubicBezTo>
                        <a:pt x="82" y="9"/>
                        <a:pt x="70" y="2"/>
                        <a:pt x="57" y="0"/>
                      </a:cubicBezTo>
                      <a:cubicBezTo>
                        <a:pt x="55" y="0"/>
                        <a:pt x="52" y="0"/>
                        <a:pt x="50" y="0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4B26947-0A30-E942-9461-9427831DE8A5}"/>
                </a:ext>
              </a:extLst>
            </p:cNvPr>
            <p:cNvGrpSpPr/>
            <p:nvPr/>
          </p:nvGrpSpPr>
          <p:grpSpPr>
            <a:xfrm>
              <a:off x="10468165" y="4071273"/>
              <a:ext cx="650531" cy="650531"/>
              <a:chOff x="10678074" y="4152414"/>
              <a:chExt cx="663574" cy="663574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3B04C4A-5661-D449-AE49-429BB599E605}"/>
                  </a:ext>
                </a:extLst>
              </p:cNvPr>
              <p:cNvSpPr/>
              <p:nvPr/>
            </p:nvSpPr>
            <p:spPr bwMode="auto">
              <a:xfrm rot="16200000">
                <a:off x="10678074" y="4152414"/>
                <a:ext cx="663574" cy="66357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3616" rIns="0" bIns="3361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4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E34A794-E46E-1441-A91A-A997E9D3D0A7}"/>
                  </a:ext>
                </a:extLst>
              </p:cNvPr>
              <p:cNvGrpSpPr/>
              <p:nvPr/>
            </p:nvGrpSpPr>
            <p:grpSpPr>
              <a:xfrm>
                <a:off x="10842540" y="4317227"/>
                <a:ext cx="334615" cy="333946"/>
                <a:chOff x="10067926" y="2455863"/>
                <a:chExt cx="795338" cy="793750"/>
              </a:xfrm>
            </p:grpSpPr>
            <p:sp>
              <p:nvSpPr>
                <p:cNvPr id="107" name="Line 19">
                  <a:extLst>
                    <a:ext uri="{FF2B5EF4-FFF2-40B4-BE49-F238E27FC236}">
                      <a16:creationId xmlns:a16="http://schemas.microsoft.com/office/drawing/2014/main" id="{A80FECCE-817A-FF4F-B881-D12D87177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168688" y="2760752"/>
                  <a:ext cx="384174" cy="38735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CC55C819-D30D-7E48-BDAA-D0A0BFBB4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0464" y="2713126"/>
                  <a:ext cx="201612" cy="203199"/>
                </a:xfrm>
                <a:custGeom>
                  <a:avLst/>
                  <a:gdLst>
                    <a:gd name="T0" fmla="*/ 89 w 127"/>
                    <a:gd name="T1" fmla="*/ 128 h 128"/>
                    <a:gd name="T2" fmla="*/ 89 w 127"/>
                    <a:gd name="T3" fmla="*/ 39 h 128"/>
                    <a:gd name="T4" fmla="*/ 0 w 127"/>
                    <a:gd name="T5" fmla="*/ 39 h 128"/>
                    <a:gd name="T6" fmla="*/ 38 w 127"/>
                    <a:gd name="T7" fmla="*/ 0 h 128"/>
                    <a:gd name="T8" fmla="*/ 127 w 127"/>
                    <a:gd name="T9" fmla="*/ 0 h 128"/>
                    <a:gd name="T10" fmla="*/ 127 w 127"/>
                    <a:gd name="T11" fmla="*/ 90 h 128"/>
                    <a:gd name="T12" fmla="*/ 89 w 127"/>
                    <a:gd name="T13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7" h="128">
                      <a:moveTo>
                        <a:pt x="89" y="128"/>
                      </a:moveTo>
                      <a:lnTo>
                        <a:pt x="89" y="39"/>
                      </a:lnTo>
                      <a:lnTo>
                        <a:pt x="0" y="39"/>
                      </a:lnTo>
                      <a:lnTo>
                        <a:pt x="38" y="0"/>
                      </a:lnTo>
                      <a:lnTo>
                        <a:pt x="127" y="0"/>
                      </a:lnTo>
                      <a:lnTo>
                        <a:pt x="127" y="90"/>
                      </a:lnTo>
                      <a:lnTo>
                        <a:pt x="89" y="12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8575">
                  <a:noFill/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0652FF84-5F0E-8F40-AA9A-BCF8FEDBB4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67926" y="2455863"/>
                  <a:ext cx="795338" cy="793750"/>
                </a:xfrm>
                <a:custGeom>
                  <a:avLst/>
                  <a:gdLst>
                    <a:gd name="T0" fmla="*/ 56 w 281"/>
                    <a:gd name="T1" fmla="*/ 281 h 281"/>
                    <a:gd name="T2" fmla="*/ 266 w 281"/>
                    <a:gd name="T3" fmla="*/ 281 h 281"/>
                    <a:gd name="T4" fmla="*/ 281 w 281"/>
                    <a:gd name="T5" fmla="*/ 266 h 281"/>
                    <a:gd name="T6" fmla="*/ 281 w 281"/>
                    <a:gd name="T7" fmla="*/ 15 h 281"/>
                    <a:gd name="T8" fmla="*/ 266 w 281"/>
                    <a:gd name="T9" fmla="*/ 0 h 281"/>
                    <a:gd name="T10" fmla="*/ 15 w 281"/>
                    <a:gd name="T11" fmla="*/ 0 h 281"/>
                    <a:gd name="T12" fmla="*/ 0 w 281"/>
                    <a:gd name="T13" fmla="*/ 15 h 281"/>
                    <a:gd name="T14" fmla="*/ 0 w 281"/>
                    <a:gd name="T15" fmla="*/ 225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1" h="281">
                      <a:moveTo>
                        <a:pt x="56" y="281"/>
                      </a:moveTo>
                      <a:cubicBezTo>
                        <a:pt x="266" y="281"/>
                        <a:pt x="266" y="281"/>
                        <a:pt x="266" y="281"/>
                      </a:cubicBezTo>
                      <a:cubicBezTo>
                        <a:pt x="274" y="281"/>
                        <a:pt x="281" y="274"/>
                        <a:pt x="281" y="266"/>
                      </a:cubicBezTo>
                      <a:cubicBezTo>
                        <a:pt x="281" y="15"/>
                        <a:pt x="281" y="15"/>
                        <a:pt x="281" y="15"/>
                      </a:cubicBezTo>
                      <a:cubicBezTo>
                        <a:pt x="281" y="6"/>
                        <a:pt x="274" y="0"/>
                        <a:pt x="266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6" y="0"/>
                        <a:pt x="0" y="6"/>
                        <a:pt x="0" y="15"/>
                      </a:cubicBezTo>
                      <a:cubicBezTo>
                        <a:pt x="0" y="225"/>
                        <a:pt x="0" y="225"/>
                        <a:pt x="0" y="225"/>
                      </a:cubicBezTo>
                    </a:path>
                  </a:pathLst>
                </a:custGeom>
                <a:noFill/>
                <a:ln w="285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/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3B567FF-87DF-3644-9818-A8C9A9362038}"/>
                </a:ext>
              </a:extLst>
            </p:cNvPr>
            <p:cNvGrpSpPr/>
            <p:nvPr/>
          </p:nvGrpSpPr>
          <p:grpSpPr>
            <a:xfrm>
              <a:off x="6710221" y="5767994"/>
              <a:ext cx="4392483" cy="716440"/>
              <a:chOff x="6844776" y="6103641"/>
              <a:chExt cx="4480560" cy="730807"/>
            </a:xfrm>
          </p:grpSpPr>
          <p:sp>
            <p:nvSpPr>
              <p:cNvPr id="103" name="Left Bracket 102">
                <a:extLst>
                  <a:ext uri="{FF2B5EF4-FFF2-40B4-BE49-F238E27FC236}">
                    <a16:creationId xmlns:a16="http://schemas.microsoft.com/office/drawing/2014/main" id="{EC0263FC-0E90-BE4A-A094-8040A4C13F4A}"/>
                  </a:ext>
                </a:extLst>
              </p:cNvPr>
              <p:cNvSpPr/>
              <p:nvPr/>
            </p:nvSpPr>
            <p:spPr>
              <a:xfrm rot="16200000">
                <a:off x="9039336" y="3909081"/>
                <a:ext cx="91440" cy="4480560"/>
              </a:xfrm>
              <a:prstGeom prst="leftBracket">
                <a:avLst>
                  <a:gd name="adj" fmla="val 1954"/>
                </a:avLst>
              </a:prstGeom>
              <a:solidFill>
                <a:schemeClr val="accent2"/>
              </a:solidFill>
              <a:ln w="28575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24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17F42FD-2AB1-6445-A12B-F1E94A4071E0}"/>
                  </a:ext>
                </a:extLst>
              </p:cNvPr>
              <p:cNvSpPr txBox="1"/>
              <p:nvPr/>
            </p:nvSpPr>
            <p:spPr>
              <a:xfrm>
                <a:off x="8436096" y="6128884"/>
                <a:ext cx="1297918" cy="705564"/>
              </a:xfrm>
              <a:prstGeom prst="rect">
                <a:avLst/>
              </a:prstGeom>
              <a:noFill/>
            </p:spPr>
            <p:txBody>
              <a:bodyPr wrap="square" lIns="107571" tIns="107571" rIns="107571" bIns="107571" rtlCol="0">
                <a:spAutoFit/>
              </a:bodyPr>
              <a:lstStyle/>
              <a:p>
                <a:pPr algn="ctr">
                  <a:spcAft>
                    <a:spcPts val="1765"/>
                  </a:spcAft>
                </a:pPr>
                <a:r>
                  <a:rPr lang="en-US" sz="1765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For IT</a:t>
                </a:r>
              </a:p>
            </p:txBody>
          </p:sp>
        </p:grpSp>
        <p:sp>
          <p:nvSpPr>
            <p:cNvPr id="101" name="Left Bracket 100">
              <a:extLst>
                <a:ext uri="{FF2B5EF4-FFF2-40B4-BE49-F238E27FC236}">
                  <a16:creationId xmlns:a16="http://schemas.microsoft.com/office/drawing/2014/main" id="{C5A26846-C5DB-034F-AC01-039E79B3902B}"/>
                </a:ext>
              </a:extLst>
            </p:cNvPr>
            <p:cNvSpPr/>
            <p:nvPr/>
          </p:nvSpPr>
          <p:spPr>
            <a:xfrm rot="16200000">
              <a:off x="3242009" y="3616587"/>
              <a:ext cx="89643" cy="4392483"/>
            </a:xfrm>
            <a:prstGeom prst="leftBracket">
              <a:avLst>
                <a:gd name="adj" fmla="val 1954"/>
              </a:avLst>
            </a:prstGeom>
            <a:solidFill>
              <a:schemeClr val="accent2"/>
            </a:solidFill>
            <a:ln w="28575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4">
                <a:solidFill>
                  <a:schemeClr val="accent2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BD35987-EE27-274D-A88E-28FA1EC8136E}"/>
                </a:ext>
              </a:extLst>
            </p:cNvPr>
            <p:cNvSpPr txBox="1"/>
            <p:nvPr/>
          </p:nvSpPr>
          <p:spPr>
            <a:xfrm>
              <a:off x="2132917" y="5790437"/>
              <a:ext cx="2309565" cy="691694"/>
            </a:xfrm>
            <a:prstGeom prst="rect">
              <a:avLst/>
            </a:prstGeom>
            <a:noFill/>
          </p:spPr>
          <p:txBody>
            <a:bodyPr wrap="square" lIns="107571" tIns="107571" rIns="107571" bIns="107571" rtlCol="0">
              <a:spAutoFit/>
            </a:bodyPr>
            <a:lstStyle/>
            <a:p>
              <a:pPr algn="ctr">
                <a:spcAft>
                  <a:spcPts val="1765"/>
                </a:spcAft>
              </a:pPr>
              <a:r>
                <a:rPr lang="en-US" sz="1765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 developers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05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:a14="http://schemas.microsoft.com/office/drawing/2010/main" xmlns:asvg="http://schemas.microsoft.com/office/drawing/2016/SVG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A958-E81F-B347-AAC3-0FD5CE91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D00C3-6E6B-3647-8928-ED51F0B4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DE384-D48C-ED40-83E2-0791A7C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524" y="904"/>
            <a:ext cx="12259049" cy="68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5554" y="3133343"/>
            <a:ext cx="2604359" cy="276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Features Include: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Self healing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Automatic Bin Packing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Service Discovery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Load Balancing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Secret Management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Automated roll backs and roll outs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Horizontal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0128" y="3405845"/>
            <a:ext cx="2870872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Open source container orchestrator.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Designed to automate deployment, scaling, and management of applications.</a:t>
            </a:r>
            <a:endParaRPr lang="en-US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087" y="4121840"/>
            <a:ext cx="19378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is </a:t>
            </a:r>
            <a:r>
              <a:rPr lang="en-US" sz="2700" b="1" dirty="0">
                <a:solidFill>
                  <a:schemeClr val="accent2"/>
                </a:solidFill>
              </a:rPr>
              <a:t>Kubernetes?</a:t>
            </a:r>
          </a:p>
        </p:txBody>
      </p:sp>
      <p:grpSp>
        <p:nvGrpSpPr>
          <p:cNvPr id="14" name="Group 13"/>
          <p:cNvGrpSpPr/>
          <p:nvPr/>
        </p:nvGrpSpPr>
        <p:grpSpPr>
          <a:xfrm rot="2700000">
            <a:off x="5172010" y="1853712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3612284" y="1850691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4131944" y="1598789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8B6F3AA-DBE1-5641-AB8D-DA110169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09" y="1387186"/>
            <a:ext cx="1609725" cy="1609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87006B-4219-D340-A168-FD72A877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00" y="1346204"/>
            <a:ext cx="1676527" cy="16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7EE9A14-2AD7-4097-95A0-90DAFF40E2BB}"/>
              </a:ext>
            </a:extLst>
          </p:cNvPr>
          <p:cNvSpPr/>
          <p:nvPr/>
        </p:nvSpPr>
        <p:spPr bwMode="auto">
          <a:xfrm rot="16200000">
            <a:off x="2143391" y="5260281"/>
            <a:ext cx="108018" cy="10801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3616" rIns="0" bIns="33616" numCol="1" rtlCol="0" anchor="ctr" anchorCtr="0" compatLnSpc="1">
            <a:prstTxWarp prst="textNoShape">
              <a:avLst/>
            </a:prstTxWarp>
          </a:bodyPr>
          <a:lstStyle/>
          <a:p>
            <a:pPr algn="ctr" defTabSz="6720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4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B4D2C1-198F-4730-A87A-748A21535129}"/>
              </a:ext>
            </a:extLst>
          </p:cNvPr>
          <p:cNvCxnSpPr>
            <a:cxnSpLocks/>
            <a:stCxn id="12" idx="4"/>
            <a:endCxn id="16" idx="0"/>
          </p:cNvCxnSpPr>
          <p:nvPr/>
        </p:nvCxnSpPr>
        <p:spPr>
          <a:xfrm>
            <a:off x="2251409" y="5314290"/>
            <a:ext cx="4881384" cy="0"/>
          </a:xfrm>
          <a:prstGeom prst="line">
            <a:avLst/>
          </a:prstGeom>
          <a:ln w="28575" cap="rnd">
            <a:solidFill>
              <a:schemeClr val="bg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F48F735-6484-4016-B0CC-BEA44B5FFF22}"/>
              </a:ext>
            </a:extLst>
          </p:cNvPr>
          <p:cNvSpPr/>
          <p:nvPr/>
        </p:nvSpPr>
        <p:spPr bwMode="auto">
          <a:xfrm rot="16200000">
            <a:off x="3806525" y="5260281"/>
            <a:ext cx="108018" cy="10801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3616" rIns="0" bIns="33616" numCol="1" rtlCol="0" anchor="ctr" anchorCtr="0" compatLnSpc="1">
            <a:prstTxWarp prst="textNoShape">
              <a:avLst/>
            </a:prstTxWarp>
          </a:bodyPr>
          <a:lstStyle/>
          <a:p>
            <a:pPr algn="ctr" defTabSz="6720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4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AD16FD-7E6D-4D62-9A27-5572AB7F1D21}"/>
              </a:ext>
            </a:extLst>
          </p:cNvPr>
          <p:cNvSpPr/>
          <p:nvPr/>
        </p:nvSpPr>
        <p:spPr bwMode="auto">
          <a:xfrm rot="16200000">
            <a:off x="5469659" y="5260281"/>
            <a:ext cx="108018" cy="10801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3616" rIns="0" bIns="33616" numCol="1" rtlCol="0" anchor="ctr" anchorCtr="0" compatLnSpc="1">
            <a:prstTxWarp prst="textNoShape">
              <a:avLst/>
            </a:prstTxWarp>
          </a:bodyPr>
          <a:lstStyle/>
          <a:p>
            <a:pPr algn="ctr" defTabSz="6720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4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AB1AA-14A4-4365-911A-D04BD9F21B2A}"/>
              </a:ext>
            </a:extLst>
          </p:cNvPr>
          <p:cNvSpPr/>
          <p:nvPr/>
        </p:nvSpPr>
        <p:spPr bwMode="auto">
          <a:xfrm rot="16200000">
            <a:off x="7132793" y="5260281"/>
            <a:ext cx="108018" cy="10801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3616" rIns="0" bIns="33616" numCol="1" rtlCol="0" anchor="ctr" anchorCtr="0" compatLnSpc="1">
            <a:prstTxWarp prst="textNoShape">
              <a:avLst/>
            </a:prstTxWarp>
          </a:bodyPr>
          <a:lstStyle/>
          <a:p>
            <a:pPr algn="ctr" defTabSz="67207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4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33D32D-0D05-4138-8710-D6347BE74FB5}"/>
              </a:ext>
            </a:extLst>
          </p:cNvPr>
          <p:cNvGrpSpPr/>
          <p:nvPr/>
        </p:nvGrpSpPr>
        <p:grpSpPr>
          <a:xfrm>
            <a:off x="4717320" y="2350015"/>
            <a:ext cx="1612696" cy="2347435"/>
            <a:chOff x="6289760" y="1990353"/>
            <a:chExt cx="2150261" cy="31299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D8E1F4-0937-48F1-9A7D-870FE42556CB}"/>
                </a:ext>
              </a:extLst>
            </p:cNvPr>
            <p:cNvSpPr txBox="1"/>
            <p:nvPr/>
          </p:nvSpPr>
          <p:spPr>
            <a:xfrm>
              <a:off x="6289760" y="4085107"/>
              <a:ext cx="2150261" cy="1035160"/>
            </a:xfrm>
            <a:prstGeom prst="rect">
              <a:avLst/>
            </a:prstGeom>
            <a:noFill/>
          </p:spPr>
          <p:txBody>
            <a:bodyPr wrap="square" lIns="107571" tIns="107571" rIns="107571" bIns="107571" rtlCol="0" anchor="t">
              <a:spAutoFit/>
            </a:bodyPr>
            <a:lstStyle/>
            <a:p>
              <a:pPr algn="ctr" defTabSz="685736">
                <a:spcAft>
                  <a:spcPts val="441"/>
                </a:spcAft>
                <a:defRPr/>
              </a:pPr>
              <a:r>
                <a:rPr lang="en-US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 </a:t>
              </a:r>
            </a:p>
            <a:p>
              <a:pPr algn="ctr" defTabSz="685736">
                <a:spcAft>
                  <a:spcPts val="441"/>
                </a:spcAft>
                <a:defRPr/>
              </a:pP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Low latency </a:t>
              </a:r>
              <a:b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processing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B0F7454-ECED-4AD7-9798-BE4A567F110F}"/>
                </a:ext>
              </a:extLst>
            </p:cNvPr>
            <p:cNvSpPr txBox="1"/>
            <p:nvPr/>
          </p:nvSpPr>
          <p:spPr>
            <a:xfrm>
              <a:off x="6446903" y="1990353"/>
              <a:ext cx="1776922" cy="78825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36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Machine learning</a:t>
              </a:r>
            </a:p>
          </p:txBody>
        </p:sp>
        <p:sp>
          <p:nvSpPr>
            <p:cNvPr id="91" name="Brain_3" title="Icon of a brain">
              <a:extLst>
                <a:ext uri="{FF2B5EF4-FFF2-40B4-BE49-F238E27FC236}">
                  <a16:creationId xmlns:a16="http://schemas.microsoft.com/office/drawing/2014/main" id="{E06C17A3-4381-41AD-BFCE-9667BB6700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2628" y="3085496"/>
              <a:ext cx="708577" cy="761910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36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7F67DEC-2AF3-4DD0-A9B5-FB60BE6B26F7}"/>
              </a:ext>
            </a:extLst>
          </p:cNvPr>
          <p:cNvGrpSpPr/>
          <p:nvPr/>
        </p:nvGrpSpPr>
        <p:grpSpPr>
          <a:xfrm>
            <a:off x="6399403" y="2350015"/>
            <a:ext cx="1573455" cy="2347436"/>
            <a:chOff x="8532537" y="1990353"/>
            <a:chExt cx="2097940" cy="31299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E06235-AF02-4505-8094-287F447D40BA}"/>
                </a:ext>
              </a:extLst>
            </p:cNvPr>
            <p:cNvSpPr txBox="1"/>
            <p:nvPr/>
          </p:nvSpPr>
          <p:spPr>
            <a:xfrm>
              <a:off x="8532537" y="4085108"/>
              <a:ext cx="2097940" cy="1035160"/>
            </a:xfrm>
            <a:prstGeom prst="rect">
              <a:avLst/>
            </a:prstGeom>
            <a:noFill/>
          </p:spPr>
          <p:txBody>
            <a:bodyPr wrap="square" lIns="107571" tIns="107571" rIns="107571" bIns="107571" rtlCol="0" anchor="t">
              <a:spAutoFit/>
            </a:bodyPr>
            <a:lstStyle/>
            <a:p>
              <a:pPr algn="ctr" defTabSz="685736">
                <a:spcAft>
                  <a:spcPts val="441"/>
                </a:spcAft>
                <a:defRPr/>
              </a:pPr>
              <a:r>
                <a:rPr lang="en-US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Portability</a:t>
              </a:r>
            </a:p>
            <a:p>
              <a:pPr algn="ctr" defTabSz="685736">
                <a:spcAft>
                  <a:spcPts val="441"/>
                </a:spcAft>
                <a:defRPr/>
              </a:pP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Build once, run anywhere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2CF4063-7A6F-4C07-9B6F-F8A1426E50DD}"/>
                </a:ext>
              </a:extLst>
            </p:cNvPr>
            <p:cNvSpPr txBox="1"/>
            <p:nvPr/>
          </p:nvSpPr>
          <p:spPr>
            <a:xfrm>
              <a:off x="8621929" y="1990353"/>
              <a:ext cx="1776923" cy="53895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36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IoT</a:t>
              </a:r>
            </a:p>
          </p:txBody>
        </p:sp>
        <p:sp>
          <p:nvSpPr>
            <p:cNvPr id="95" name="IoT" title="Icon of five circles that all connect to a center circle">
              <a:extLst>
                <a:ext uri="{FF2B5EF4-FFF2-40B4-BE49-F238E27FC236}">
                  <a16:creationId xmlns:a16="http://schemas.microsoft.com/office/drawing/2014/main" id="{702C1DC8-5C6D-412A-8834-BEBC889DDA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67558" y="3127549"/>
              <a:ext cx="691271" cy="692378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22225" cap="sq">
              <a:solidFill>
                <a:srgbClr val="0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36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9F9C13-610F-4365-ACCB-9C89883B5259}"/>
              </a:ext>
            </a:extLst>
          </p:cNvPr>
          <p:cNvGrpSpPr/>
          <p:nvPr/>
        </p:nvGrpSpPr>
        <p:grpSpPr>
          <a:xfrm>
            <a:off x="3090955" y="2350015"/>
            <a:ext cx="1507409" cy="2347436"/>
            <a:chOff x="4121273" y="1990353"/>
            <a:chExt cx="2009878" cy="31299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E42A8E-B9B0-4167-9DD6-AA0E2898C236}"/>
                </a:ext>
              </a:extLst>
            </p:cNvPr>
            <p:cNvSpPr txBox="1"/>
            <p:nvPr/>
          </p:nvSpPr>
          <p:spPr>
            <a:xfrm>
              <a:off x="4121273" y="4085108"/>
              <a:ext cx="2009878" cy="1035160"/>
            </a:xfrm>
            <a:prstGeom prst="rect">
              <a:avLst/>
            </a:prstGeom>
            <a:noFill/>
          </p:spPr>
          <p:txBody>
            <a:bodyPr wrap="square" lIns="107571" tIns="107571" rIns="107571" bIns="107571" rtlCol="0" anchor="t">
              <a:spAutoFit/>
            </a:bodyPr>
            <a:lstStyle/>
            <a:p>
              <a:pPr algn="ctr" defTabSz="685736">
                <a:spcAft>
                  <a:spcPts val="441"/>
                </a:spcAft>
                <a:defRPr/>
              </a:pPr>
              <a:r>
                <a:rPr lang="en-US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Agility</a:t>
              </a:r>
            </a:p>
            <a:p>
              <a:pPr algn="ctr" defTabSz="685736">
                <a:spcAft>
                  <a:spcPts val="441"/>
                </a:spcAft>
                <a:defRPr/>
              </a:pP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Faster application development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35D0B14-3EA1-4C82-8AE4-8BA20AE0E225}"/>
                </a:ext>
              </a:extLst>
            </p:cNvPr>
            <p:cNvSpPr txBox="1"/>
            <p:nvPr/>
          </p:nvSpPr>
          <p:spPr>
            <a:xfrm>
              <a:off x="4186778" y="1990353"/>
              <a:ext cx="1909222" cy="53895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36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Microservices</a:t>
              </a:r>
            </a:p>
          </p:txBody>
        </p:sp>
        <p:sp>
          <p:nvSpPr>
            <p:cNvPr id="23" name="Relationship_F003" title="Icon of three boxes connected by lines">
              <a:extLst>
                <a:ext uri="{FF2B5EF4-FFF2-40B4-BE49-F238E27FC236}">
                  <a16:creationId xmlns:a16="http://schemas.microsoft.com/office/drawing/2014/main" id="{3A6E42EE-57B5-42A0-B47C-B8957DE4FE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4290" y="3127549"/>
              <a:ext cx="740261" cy="692378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2DE042-FA7A-4FE0-809C-4B9EF0FB35FE}"/>
              </a:ext>
            </a:extLst>
          </p:cNvPr>
          <p:cNvGrpSpPr/>
          <p:nvPr/>
        </p:nvGrpSpPr>
        <p:grpSpPr>
          <a:xfrm>
            <a:off x="1256893" y="2350015"/>
            <a:ext cx="1881014" cy="2347435"/>
            <a:chOff x="1675856" y="1990353"/>
            <a:chExt cx="2508019" cy="312991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526FB6-5721-4355-9A75-B835ADB4CF23}"/>
                </a:ext>
              </a:extLst>
            </p:cNvPr>
            <p:cNvSpPr txBox="1"/>
            <p:nvPr/>
          </p:nvSpPr>
          <p:spPr>
            <a:xfrm>
              <a:off x="1675856" y="4085107"/>
              <a:ext cx="2508019" cy="1035160"/>
            </a:xfrm>
            <a:prstGeom prst="rect">
              <a:avLst/>
            </a:prstGeom>
            <a:noFill/>
          </p:spPr>
          <p:txBody>
            <a:bodyPr wrap="square" lIns="107571" tIns="107571" rIns="107571" bIns="107571" rtlCol="0" anchor="t">
              <a:spAutoFit/>
            </a:bodyPr>
            <a:lstStyle/>
            <a:p>
              <a:pPr algn="ctr" defTabSz="685736">
                <a:spcAft>
                  <a:spcPts val="441"/>
                </a:spcAft>
                <a:defRPr/>
              </a:pPr>
              <a:r>
                <a:rPr lang="en-US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Cost saving</a:t>
              </a:r>
            </a:p>
            <a:p>
              <a:pPr algn="ctr" defTabSz="685736">
                <a:spcAft>
                  <a:spcPts val="441"/>
                </a:spcAft>
                <a:defRPr/>
              </a:pP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without refactoring </a:t>
              </a:r>
              <a:b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</a:br>
              <a:r>
                <a:rPr lang="en-US" sz="10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your app</a:t>
              </a:r>
              <a:endParaRPr lang="en-US" sz="10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6D9244-3D46-4A6A-B9C5-9AA05A614491}"/>
                </a:ext>
              </a:extLst>
            </p:cNvPr>
            <p:cNvSpPr txBox="1"/>
            <p:nvPr/>
          </p:nvSpPr>
          <p:spPr>
            <a:xfrm>
              <a:off x="2059440" y="1990353"/>
              <a:ext cx="1776922" cy="78825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36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Lift </a:t>
              </a: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and shift to containers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C82154-2C8A-4AE3-9F40-334484F023C8}"/>
                </a:ext>
              </a:extLst>
            </p:cNvPr>
            <p:cNvGrpSpPr/>
            <p:nvPr/>
          </p:nvGrpSpPr>
          <p:grpSpPr>
            <a:xfrm>
              <a:off x="2473324" y="3098693"/>
              <a:ext cx="1138048" cy="711307"/>
              <a:chOff x="2473324" y="3092343"/>
              <a:chExt cx="1138048" cy="7113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34A30D-F279-434E-9795-140219DBB1E4}"/>
                  </a:ext>
                </a:extLst>
              </p:cNvPr>
              <p:cNvGrpSpPr/>
              <p:nvPr/>
            </p:nvGrpSpPr>
            <p:grpSpPr>
              <a:xfrm>
                <a:off x="2688643" y="3092343"/>
                <a:ext cx="922729" cy="200438"/>
                <a:chOff x="2688643" y="3092343"/>
                <a:chExt cx="922729" cy="200438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8B19958-A1D1-4EFE-A7BF-B71F015771BE}"/>
                    </a:ext>
                  </a:extLst>
                </p:cNvPr>
                <p:cNvSpPr/>
                <p:nvPr/>
              </p:nvSpPr>
              <p:spPr>
                <a:xfrm>
                  <a:off x="2688643" y="3092343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DAD7826-4B64-42D1-9F6D-FD4FB6BBB412}"/>
                    </a:ext>
                  </a:extLst>
                </p:cNvPr>
                <p:cNvSpPr/>
                <p:nvPr/>
              </p:nvSpPr>
              <p:spPr>
                <a:xfrm>
                  <a:off x="2935254" y="3092343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D7B3FAA2-59D4-42E2-BDE3-0CBC203D03A7}"/>
                    </a:ext>
                  </a:extLst>
                </p:cNvPr>
                <p:cNvSpPr/>
                <p:nvPr/>
              </p:nvSpPr>
              <p:spPr>
                <a:xfrm>
                  <a:off x="3181865" y="3092343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AD09E86-40A4-4E87-9A27-95614F0E6571}"/>
                    </a:ext>
                  </a:extLst>
                </p:cNvPr>
                <p:cNvSpPr/>
                <p:nvPr/>
              </p:nvSpPr>
              <p:spPr>
                <a:xfrm>
                  <a:off x="3428475" y="3092343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901D1EB-8B3E-42A7-B0E4-756433563037}"/>
                  </a:ext>
                </a:extLst>
              </p:cNvPr>
              <p:cNvSpPr/>
              <p:nvPr/>
            </p:nvSpPr>
            <p:spPr>
              <a:xfrm>
                <a:off x="3184629" y="3505207"/>
                <a:ext cx="182897" cy="200438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EB485C1-C38E-4DEF-90DF-3583939F0793}"/>
                  </a:ext>
                </a:extLst>
              </p:cNvPr>
              <p:cNvGrpSpPr/>
              <p:nvPr/>
            </p:nvGrpSpPr>
            <p:grpSpPr>
              <a:xfrm>
                <a:off x="3062706" y="3298775"/>
                <a:ext cx="426743" cy="200438"/>
                <a:chOff x="3062706" y="3308474"/>
                <a:chExt cx="426743" cy="200438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7ECBC4D-3E01-4877-B22D-FEC1088F5D8B}"/>
                    </a:ext>
                  </a:extLst>
                </p:cNvPr>
                <p:cNvSpPr/>
                <p:nvPr/>
              </p:nvSpPr>
              <p:spPr>
                <a:xfrm>
                  <a:off x="3306552" y="3308474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0DCE46F-15A8-43A2-8D69-B5047EEB53C2}"/>
                    </a:ext>
                  </a:extLst>
                </p:cNvPr>
                <p:cNvSpPr/>
                <p:nvPr/>
              </p:nvSpPr>
              <p:spPr>
                <a:xfrm>
                  <a:off x="3062706" y="3308474"/>
                  <a:ext cx="182897" cy="200438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BA2D88-4566-4DAB-9297-B9E31AB78D3B}"/>
                  </a:ext>
                </a:extLst>
              </p:cNvPr>
              <p:cNvSpPr/>
              <p:nvPr/>
            </p:nvSpPr>
            <p:spPr>
              <a:xfrm>
                <a:off x="2554242" y="3498283"/>
                <a:ext cx="213896" cy="234410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A85C52-0BA3-44BE-9F52-CF3A457289CA}"/>
                  </a:ext>
                </a:extLst>
              </p:cNvPr>
              <p:cNvSpPr/>
              <p:nvPr/>
            </p:nvSpPr>
            <p:spPr bwMode="auto">
              <a:xfrm>
                <a:off x="2473324" y="3368675"/>
                <a:ext cx="434975" cy="43497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8BBAB5A-95DC-4D2A-8CB9-BA33BA92A1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4950" y="3413125"/>
                <a:ext cx="98425" cy="95250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21BF6F-B6C8-4D9F-AB9C-D51B2F89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7" y="1763483"/>
            <a:ext cx="8479852" cy="307777"/>
          </a:xfrm>
        </p:spPr>
        <p:txBody>
          <a:bodyPr/>
          <a:lstStyle/>
          <a:p>
            <a:pPr algn="ctr"/>
            <a:r>
              <a:rPr lang="en-US"/>
              <a:t>Top scenarios for Kubernetes on Azure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D6260-F664-9B49-B7DC-3070134C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33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0E145D-B8FD-6549-A6D2-591B876C7FA0}"/>
              </a:ext>
            </a:extLst>
          </p:cNvPr>
          <p:cNvSpPr/>
          <p:nvPr/>
        </p:nvSpPr>
        <p:spPr>
          <a:xfrm>
            <a:off x="43019" y="5652468"/>
            <a:ext cx="9298164" cy="63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688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/>
              <a:t>Reconciliation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2D63D-327D-3C44-B089-A5E164FE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9" y="1860627"/>
            <a:ext cx="7788403" cy="3136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D5E1-EA91-8C46-9F86-38294441BC43}"/>
              </a:ext>
            </a:extLst>
          </p:cNvPr>
          <p:cNvSpPr txBox="1"/>
          <p:nvPr/>
        </p:nvSpPr>
        <p:spPr>
          <a:xfrm>
            <a:off x="2272182" y="1374134"/>
            <a:ext cx="45996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tx2"/>
                </a:solidFill>
                <a:latin typeface="Titillium" panose="00000500000000000000" pitchFamily="50" charset="0"/>
              </a:rPr>
              <a:t>Reconciliation </a:t>
            </a:r>
            <a:r>
              <a:rPr lang="en-US" sz="2700" b="1" dirty="0">
                <a:solidFill>
                  <a:schemeClr val="accent1"/>
                </a:solidFill>
                <a:latin typeface="Titillium" panose="00000500000000000000" pitchFamily="50" charset="0"/>
              </a:rPr>
              <a:t>Loop</a:t>
            </a:r>
            <a:endParaRPr lang="en-US" sz="27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6634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/>
              <a:t>Reconciliation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90033F-F53C-FA47-80FE-D4A251EB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4" y="1722979"/>
            <a:ext cx="8573594" cy="378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9FA0F-1F94-8844-9F25-1A1BF99814EC}"/>
              </a:ext>
            </a:extLst>
          </p:cNvPr>
          <p:cNvSpPr txBox="1"/>
          <p:nvPr/>
        </p:nvSpPr>
        <p:spPr>
          <a:xfrm>
            <a:off x="2272182" y="1244778"/>
            <a:ext cx="45996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tx2"/>
                </a:solidFill>
                <a:latin typeface="Titillium" panose="00000500000000000000" pitchFamily="50" charset="0"/>
              </a:rPr>
              <a:t>Declarative </a:t>
            </a:r>
            <a:r>
              <a:rPr lang="en-US" sz="2700" b="1" dirty="0">
                <a:solidFill>
                  <a:schemeClr val="accent1"/>
                </a:solidFill>
                <a:latin typeface="Titillium" panose="00000500000000000000" pitchFamily="50" charset="0"/>
              </a:rPr>
              <a:t>Syntax</a:t>
            </a:r>
            <a:endParaRPr lang="en-US" sz="27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020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6">
            <a:extLst>
              <a:ext uri="{FF2B5EF4-FFF2-40B4-BE49-F238E27FC236}">
                <a16:creationId xmlns:a16="http://schemas.microsoft.com/office/drawing/2014/main" id="{AEC81F4C-68E2-40CE-B2C8-BDE35F9F007C}"/>
              </a:ext>
            </a:extLst>
          </p:cNvPr>
          <p:cNvSpPr txBox="1">
            <a:spLocks/>
          </p:cNvSpPr>
          <p:nvPr/>
        </p:nvSpPr>
        <p:spPr>
          <a:xfrm>
            <a:off x="341997" y="2194560"/>
            <a:ext cx="234491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05740" indent="-205740" defTabSz="699557">
              <a:buFont typeface="+mj-lt"/>
              <a:buAutoNum type="arabicPeriod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Kubernetes users communicate with API server and apply desired state</a:t>
            </a:r>
          </a:p>
        </p:txBody>
      </p:sp>
      <p:sp>
        <p:nvSpPr>
          <p:cNvPr id="107" name="Title 16">
            <a:extLst>
              <a:ext uri="{FF2B5EF4-FFF2-40B4-BE49-F238E27FC236}">
                <a16:creationId xmlns:a16="http://schemas.microsoft.com/office/drawing/2014/main" id="{86C6DF61-CE3D-4CDF-AC02-7347199669F5}"/>
              </a:ext>
            </a:extLst>
          </p:cNvPr>
          <p:cNvSpPr txBox="1">
            <a:spLocks/>
          </p:cNvSpPr>
          <p:nvPr/>
        </p:nvSpPr>
        <p:spPr>
          <a:xfrm>
            <a:off x="341997" y="3039641"/>
            <a:ext cx="2495092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05740" indent="-205740" defTabSz="699557">
              <a:buFont typeface="+mj-lt"/>
              <a:buAutoNum type="arabicPeriod" startAt="2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Master nodes actively enforce desired state on worker nodes</a:t>
            </a:r>
          </a:p>
        </p:txBody>
      </p:sp>
      <p:sp>
        <p:nvSpPr>
          <p:cNvPr id="108" name="Title 16">
            <a:extLst>
              <a:ext uri="{FF2B5EF4-FFF2-40B4-BE49-F238E27FC236}">
                <a16:creationId xmlns:a16="http://schemas.microsoft.com/office/drawing/2014/main" id="{688B36B0-FE6F-49ED-9A40-0075B37D80EB}"/>
              </a:ext>
            </a:extLst>
          </p:cNvPr>
          <p:cNvSpPr txBox="1">
            <a:spLocks/>
          </p:cNvSpPr>
          <p:nvPr/>
        </p:nvSpPr>
        <p:spPr>
          <a:xfrm>
            <a:off x="341996" y="3700055"/>
            <a:ext cx="262891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05740" indent="-205740" defTabSz="699557">
              <a:buFont typeface="+mj-lt"/>
              <a:buAutoNum type="arabicPeriod" startAt="3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Worker nodes support communication between containers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A40ABA-AC18-45E1-8433-659AF771727C}"/>
              </a:ext>
            </a:extLst>
          </p:cNvPr>
          <p:cNvCxnSpPr>
            <a:cxnSpLocks/>
          </p:cNvCxnSpPr>
          <p:nvPr/>
        </p:nvCxnSpPr>
        <p:spPr>
          <a:xfrm>
            <a:off x="3048000" y="1840818"/>
            <a:ext cx="0" cy="3922086"/>
          </a:xfrm>
          <a:prstGeom prst="line">
            <a:avLst/>
          </a:prstGeom>
          <a:ln>
            <a:solidFill>
              <a:srgbClr val="D2D2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F3F95540-B034-4175-993D-07AACE716AE1}"/>
              </a:ext>
            </a:extLst>
          </p:cNvPr>
          <p:cNvSpPr/>
          <p:nvPr/>
        </p:nvSpPr>
        <p:spPr bwMode="auto">
          <a:xfrm>
            <a:off x="3984388" y="2929102"/>
            <a:ext cx="1772645" cy="1815710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2F5DD-5788-4BC8-BA30-0F4ABC1A0463}"/>
              </a:ext>
            </a:extLst>
          </p:cNvPr>
          <p:cNvGrpSpPr/>
          <p:nvPr/>
        </p:nvGrpSpPr>
        <p:grpSpPr>
          <a:xfrm>
            <a:off x="4562100" y="1736855"/>
            <a:ext cx="617220" cy="888735"/>
            <a:chOff x="10070502" y="1600601"/>
            <a:chExt cx="822960" cy="1184980"/>
          </a:xfrm>
        </p:grpSpPr>
        <p:sp>
          <p:nvSpPr>
            <p:cNvPr id="119" name="Title 1">
              <a:extLst>
                <a:ext uri="{FF2B5EF4-FFF2-40B4-BE49-F238E27FC236}">
                  <a16:creationId xmlns:a16="http://schemas.microsoft.com/office/drawing/2014/main" id="{D5318C91-6D13-4DAB-B842-1CAF732CF086}"/>
                </a:ext>
              </a:extLst>
            </p:cNvPr>
            <p:cNvSpPr txBox="1">
              <a:spLocks/>
            </p:cNvSpPr>
            <p:nvPr/>
          </p:nvSpPr>
          <p:spPr>
            <a:xfrm>
              <a:off x="10123193" y="1600601"/>
              <a:ext cx="717581" cy="30777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Kubernetes control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0D9D2E5-1574-4879-A120-C8CE467584F6}"/>
                </a:ext>
              </a:extLst>
            </p:cNvPr>
            <p:cNvSpPr/>
            <p:nvPr/>
          </p:nvSpPr>
          <p:spPr bwMode="auto">
            <a:xfrm>
              <a:off x="10070502" y="1962621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5847E25-3D3F-4D21-B359-04165B2B328C}"/>
                </a:ext>
              </a:extLst>
            </p:cNvPr>
            <p:cNvGrpSpPr/>
            <p:nvPr/>
          </p:nvGrpSpPr>
          <p:grpSpPr>
            <a:xfrm>
              <a:off x="10227777" y="2133941"/>
              <a:ext cx="508410" cy="480321"/>
              <a:chOff x="3172902" y="4132385"/>
              <a:chExt cx="355417" cy="335781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634036E-C426-4CA5-8A10-A885E91ADE90}"/>
                  </a:ext>
                </a:extLst>
              </p:cNvPr>
              <p:cNvGrpSpPr/>
              <p:nvPr/>
            </p:nvGrpSpPr>
            <p:grpSpPr>
              <a:xfrm>
                <a:off x="3234030" y="4132385"/>
                <a:ext cx="233160" cy="110531"/>
                <a:chOff x="3234867" y="4132385"/>
                <a:chExt cx="233160" cy="110531"/>
              </a:xfrm>
            </p:grpSpPr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428939EC-5635-46DB-890A-44599811AF69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9521FC1-1E3A-447F-B890-3145797660C3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4EBA5C8-4A41-4E17-812A-E10962BC20F3}"/>
                  </a:ext>
                </a:extLst>
              </p:cNvPr>
              <p:cNvGrpSpPr/>
              <p:nvPr/>
            </p:nvGrpSpPr>
            <p:grpSpPr>
              <a:xfrm>
                <a:off x="3172902" y="4245010"/>
                <a:ext cx="355417" cy="110531"/>
                <a:chOff x="3172902" y="4244590"/>
                <a:chExt cx="355417" cy="110531"/>
              </a:xfrm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CF84A87-2BAC-4430-81BA-6E4ECB19C051}"/>
                    </a:ext>
                  </a:extLst>
                </p:cNvPr>
                <p:cNvSpPr/>
                <p:nvPr/>
              </p:nvSpPr>
              <p:spPr>
                <a:xfrm>
                  <a:off x="317290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789AE002-6E44-46A8-BE49-9362D44E36EE}"/>
                    </a:ext>
                  </a:extLst>
                </p:cNvPr>
                <p:cNvSpPr/>
                <p:nvPr/>
              </p:nvSpPr>
              <p:spPr>
                <a:xfrm>
                  <a:off x="330018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82D83A5E-870C-4F6F-9D40-A2B1F80926E2}"/>
                    </a:ext>
                  </a:extLst>
                </p:cNvPr>
                <p:cNvSpPr/>
                <p:nvPr/>
              </p:nvSpPr>
              <p:spPr>
                <a:xfrm>
                  <a:off x="342746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130ACD5-3BCC-4ED9-B9D8-4B7D8F4D8E62}"/>
                  </a:ext>
                </a:extLst>
              </p:cNvPr>
              <p:cNvGrpSpPr/>
              <p:nvPr/>
            </p:nvGrpSpPr>
            <p:grpSpPr>
              <a:xfrm>
                <a:off x="3234030" y="4357635"/>
                <a:ext cx="233160" cy="110531"/>
                <a:chOff x="3234867" y="4132385"/>
                <a:chExt cx="233160" cy="110531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469F535-ADC2-40B1-85DC-9204AE2EC223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134592CE-5E48-4294-AF41-36B7C72002B4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685775">
                    <a:defRPr/>
                  </a:pPr>
                  <a:endParaRPr lang="en-US" sz="1324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F790124-DDB0-4C51-A8AB-552F13A0C4A6}"/>
              </a:ext>
            </a:extLst>
          </p:cNvPr>
          <p:cNvGrpSpPr/>
          <p:nvPr/>
        </p:nvGrpSpPr>
        <p:grpSpPr>
          <a:xfrm>
            <a:off x="4645153" y="3087254"/>
            <a:ext cx="451115" cy="527380"/>
            <a:chOff x="5225756" y="3078295"/>
            <a:chExt cx="601487" cy="703173"/>
          </a:xfrm>
        </p:grpSpPr>
        <p:sp>
          <p:nvSpPr>
            <p:cNvPr id="161" name="Title 1">
              <a:extLst>
                <a:ext uri="{FF2B5EF4-FFF2-40B4-BE49-F238E27FC236}">
                  <a16:creationId xmlns:a16="http://schemas.microsoft.com/office/drawing/2014/main" id="{97DB8C3E-405C-49E0-AD40-585BD87743BF}"/>
                </a:ext>
              </a:extLst>
            </p:cNvPr>
            <p:cNvSpPr txBox="1">
              <a:spLocks/>
            </p:cNvSpPr>
            <p:nvPr/>
          </p:nvSpPr>
          <p:spPr>
            <a:xfrm>
              <a:off x="5225756" y="3078295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API server</a:t>
              </a:r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C1832000-3772-4E96-BF1C-6A7975E1EE3C}"/>
                </a:ext>
              </a:extLst>
            </p:cNvPr>
            <p:cNvSpPr/>
            <p:nvPr/>
          </p:nvSpPr>
          <p:spPr bwMode="auto">
            <a:xfrm>
              <a:off x="5259976" y="32478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07" name="plug" title="Icon of a power plug showing an A to B connection">
              <a:extLst>
                <a:ext uri="{FF2B5EF4-FFF2-40B4-BE49-F238E27FC236}">
                  <a16:creationId xmlns:a16="http://schemas.microsoft.com/office/drawing/2014/main" id="{A022FDEB-05CF-4C78-9BBB-5E99C6E7F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3193" y="3369100"/>
              <a:ext cx="307154" cy="29114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92055E3C-E586-479D-8A9B-9B8A5F08BA9F}"/>
              </a:ext>
            </a:extLst>
          </p:cNvPr>
          <p:cNvGrpSpPr/>
          <p:nvPr/>
        </p:nvGrpSpPr>
        <p:grpSpPr>
          <a:xfrm>
            <a:off x="4032649" y="3823333"/>
            <a:ext cx="832844" cy="841021"/>
            <a:chOff x="4871241" y="3960674"/>
            <a:chExt cx="1110459" cy="1121362"/>
          </a:xfrm>
        </p:grpSpPr>
        <p:sp>
          <p:nvSpPr>
            <p:cNvPr id="213" name="Title 1">
              <a:extLst>
                <a:ext uri="{FF2B5EF4-FFF2-40B4-BE49-F238E27FC236}">
                  <a16:creationId xmlns:a16="http://schemas.microsoft.com/office/drawing/2014/main" id="{95E12796-553E-4069-A2F4-E1684859A9E6}"/>
                </a:ext>
              </a:extLst>
            </p:cNvPr>
            <p:cNvSpPr txBox="1">
              <a:spLocks/>
            </p:cNvSpPr>
            <p:nvPr/>
          </p:nvSpPr>
          <p:spPr>
            <a:xfrm>
              <a:off x="4871241" y="4835815"/>
              <a:ext cx="1110459" cy="24622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i="1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replication, namespace, serviceaccounts, etc.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552339A5-399B-4ACA-A114-F14E29CC6EF6}"/>
                </a:ext>
              </a:extLst>
            </p:cNvPr>
            <p:cNvGrpSpPr/>
            <p:nvPr/>
          </p:nvGrpSpPr>
          <p:grpSpPr>
            <a:xfrm>
              <a:off x="5125453" y="3960674"/>
              <a:ext cx="601487" cy="826284"/>
              <a:chOff x="5175257" y="3960674"/>
              <a:chExt cx="601487" cy="826284"/>
            </a:xfrm>
          </p:grpSpPr>
          <p:sp>
            <p:nvSpPr>
              <p:cNvPr id="210" name="Title 1">
                <a:extLst>
                  <a:ext uri="{FF2B5EF4-FFF2-40B4-BE49-F238E27FC236}">
                    <a16:creationId xmlns:a16="http://schemas.microsoft.com/office/drawing/2014/main" id="{C5095D6E-6F99-404B-BD0C-B95DA4F14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5257" y="3960674"/>
                <a:ext cx="601487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699557">
                  <a:lnSpc>
                    <a:spcPct val="100000"/>
                  </a:lnSpc>
                  <a:defRPr/>
                </a:pPr>
                <a:r>
                  <a:rPr lang="en-US" sz="600" spc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-controller-manager</a:t>
                </a:r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87E3F3CC-E7D0-4E7B-B14B-89DF92D26D11}"/>
                  </a:ext>
                </a:extLst>
              </p:cNvPr>
              <p:cNvSpPr/>
              <p:nvPr/>
            </p:nvSpPr>
            <p:spPr bwMode="auto">
              <a:xfrm>
                <a:off x="5209477" y="425336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15" name="remote" title="Icon of a remote control">
                <a:extLst>
                  <a:ext uri="{FF2B5EF4-FFF2-40B4-BE49-F238E27FC236}">
                    <a16:creationId xmlns:a16="http://schemas.microsoft.com/office/drawing/2014/main" id="{EC01C6BB-AB33-4A0F-9031-00E8B74390D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99859" y="4337283"/>
                <a:ext cx="152825" cy="365760"/>
              </a:xfrm>
              <a:custGeom>
                <a:avLst/>
                <a:gdLst>
                  <a:gd name="T0" fmla="*/ 87 w 107"/>
                  <a:gd name="T1" fmla="*/ 188 h 261"/>
                  <a:gd name="T2" fmla="*/ 71 w 107"/>
                  <a:gd name="T3" fmla="*/ 261 h 261"/>
                  <a:gd name="T4" fmla="*/ 19 w 107"/>
                  <a:gd name="T5" fmla="*/ 245 h 261"/>
                  <a:gd name="T6" fmla="*/ 0 w 107"/>
                  <a:gd name="T7" fmla="*/ 110 h 261"/>
                  <a:gd name="T8" fmla="*/ 18 w 107"/>
                  <a:gd name="T9" fmla="*/ 0 h 261"/>
                  <a:gd name="T10" fmla="*/ 107 w 107"/>
                  <a:gd name="T11" fmla="*/ 18 h 261"/>
                  <a:gd name="T12" fmla="*/ 54 w 107"/>
                  <a:gd name="T13" fmla="*/ 35 h 261"/>
                  <a:gd name="T14" fmla="*/ 52 w 107"/>
                  <a:gd name="T15" fmla="*/ 36 h 261"/>
                  <a:gd name="T16" fmla="*/ 54 w 107"/>
                  <a:gd name="T17" fmla="*/ 35 h 261"/>
                  <a:gd name="T18" fmla="*/ 70 w 107"/>
                  <a:gd name="T19" fmla="*/ 52 h 261"/>
                  <a:gd name="T20" fmla="*/ 72 w 107"/>
                  <a:gd name="T21" fmla="*/ 54 h 261"/>
                  <a:gd name="T22" fmla="*/ 37 w 107"/>
                  <a:gd name="T23" fmla="*/ 52 h 261"/>
                  <a:gd name="T24" fmla="*/ 35 w 107"/>
                  <a:gd name="T25" fmla="*/ 54 h 261"/>
                  <a:gd name="T26" fmla="*/ 37 w 107"/>
                  <a:gd name="T27" fmla="*/ 52 h 261"/>
                  <a:gd name="T28" fmla="*/ 70 w 107"/>
                  <a:gd name="T29" fmla="*/ 86 h 261"/>
                  <a:gd name="T30" fmla="*/ 72 w 107"/>
                  <a:gd name="T31" fmla="*/ 88 h 261"/>
                  <a:gd name="T32" fmla="*/ 37 w 107"/>
                  <a:gd name="T33" fmla="*/ 86 h 261"/>
                  <a:gd name="T34" fmla="*/ 35 w 107"/>
                  <a:gd name="T35" fmla="*/ 88 h 261"/>
                  <a:gd name="T36" fmla="*/ 37 w 107"/>
                  <a:gd name="T37" fmla="*/ 86 h 261"/>
                  <a:gd name="T38" fmla="*/ 70 w 107"/>
                  <a:gd name="T39" fmla="*/ 121 h 261"/>
                  <a:gd name="T40" fmla="*/ 72 w 107"/>
                  <a:gd name="T41" fmla="*/ 123 h 261"/>
                  <a:gd name="T42" fmla="*/ 37 w 107"/>
                  <a:gd name="T43" fmla="*/ 121 h 261"/>
                  <a:gd name="T44" fmla="*/ 35 w 107"/>
                  <a:gd name="T45" fmla="*/ 123 h 261"/>
                  <a:gd name="T46" fmla="*/ 37 w 107"/>
                  <a:gd name="T47" fmla="*/ 121 h 261"/>
                  <a:gd name="T48" fmla="*/ 52 w 107"/>
                  <a:gd name="T49" fmla="*/ 69 h 261"/>
                  <a:gd name="T50" fmla="*/ 54 w 107"/>
                  <a:gd name="T51" fmla="*/ 71 h 261"/>
                  <a:gd name="T52" fmla="*/ 54 w 107"/>
                  <a:gd name="T53" fmla="*/ 156 h 261"/>
                  <a:gd name="T54" fmla="*/ 52 w 107"/>
                  <a:gd name="T55" fmla="*/ 158 h 261"/>
                  <a:gd name="T56" fmla="*/ 54 w 107"/>
                  <a:gd name="T57" fmla="*/ 156 h 261"/>
                  <a:gd name="T58" fmla="*/ 52 w 107"/>
                  <a:gd name="T59" fmla="*/ 191 h 261"/>
                  <a:gd name="T60" fmla="*/ 54 w 107"/>
                  <a:gd name="T61" fmla="*/ 192 h 261"/>
                  <a:gd name="T62" fmla="*/ 54 w 107"/>
                  <a:gd name="T63" fmla="*/ 226 h 261"/>
                  <a:gd name="T64" fmla="*/ 52 w 107"/>
                  <a:gd name="T65" fmla="*/ 227 h 261"/>
                  <a:gd name="T66" fmla="*/ 54 w 107"/>
                  <a:gd name="T6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7" h="261">
                    <a:moveTo>
                      <a:pt x="106" y="110"/>
                    </a:moveTo>
                    <a:cubicBezTo>
                      <a:pt x="87" y="188"/>
                      <a:pt x="87" y="188"/>
                      <a:pt x="87" y="188"/>
                    </a:cubicBezTo>
                    <a:cubicBezTo>
                      <a:pt x="87" y="245"/>
                      <a:pt x="87" y="245"/>
                      <a:pt x="87" y="245"/>
                    </a:cubicBezTo>
                    <a:cubicBezTo>
                      <a:pt x="87" y="254"/>
                      <a:pt x="80" y="261"/>
                      <a:pt x="71" y="261"/>
                    </a:cubicBezTo>
                    <a:cubicBezTo>
                      <a:pt x="35" y="261"/>
                      <a:pt x="35" y="261"/>
                      <a:pt x="35" y="261"/>
                    </a:cubicBezTo>
                    <a:cubicBezTo>
                      <a:pt x="26" y="261"/>
                      <a:pt x="19" y="254"/>
                      <a:pt x="19" y="245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0"/>
                      <a:pt x="107" y="8"/>
                      <a:pt x="107" y="18"/>
                    </a:cubicBezTo>
                    <a:lnTo>
                      <a:pt x="106" y="110"/>
                    </a:lnTo>
                    <a:close/>
                    <a:moveTo>
                      <a:pt x="54" y="35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6"/>
                      <a:pt x="54" y="36"/>
                      <a:pt x="54" y="36"/>
                    </a:cubicBezTo>
                    <a:lnTo>
                      <a:pt x="54" y="35"/>
                    </a:lnTo>
                    <a:close/>
                    <a:moveTo>
                      <a:pt x="72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2" y="54"/>
                      <a:pt x="72" y="54"/>
                      <a:pt x="72" y="54"/>
                    </a:cubicBezTo>
                    <a:lnTo>
                      <a:pt x="72" y="52"/>
                    </a:lnTo>
                    <a:close/>
                    <a:moveTo>
                      <a:pt x="37" y="52"/>
                    </a:move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7" y="54"/>
                      <a:pt x="37" y="54"/>
                      <a:pt x="37" y="54"/>
                    </a:cubicBezTo>
                    <a:lnTo>
                      <a:pt x="37" y="52"/>
                    </a:lnTo>
                    <a:close/>
                    <a:moveTo>
                      <a:pt x="72" y="86"/>
                    </a:move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72" y="88"/>
                      <a:pt x="72" y="88"/>
                      <a:pt x="72" y="88"/>
                    </a:cubicBezTo>
                    <a:lnTo>
                      <a:pt x="72" y="86"/>
                    </a:lnTo>
                    <a:close/>
                    <a:moveTo>
                      <a:pt x="37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7" y="88"/>
                      <a:pt x="37" y="88"/>
                      <a:pt x="37" y="88"/>
                    </a:cubicBezTo>
                    <a:lnTo>
                      <a:pt x="37" y="86"/>
                    </a:lnTo>
                    <a:close/>
                    <a:moveTo>
                      <a:pt x="72" y="121"/>
                    </a:move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2" y="123"/>
                      <a:pt x="72" y="123"/>
                      <a:pt x="72" y="123"/>
                    </a:cubicBezTo>
                    <a:lnTo>
                      <a:pt x="72" y="121"/>
                    </a:lnTo>
                    <a:close/>
                    <a:moveTo>
                      <a:pt x="37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7" y="123"/>
                      <a:pt x="37" y="123"/>
                      <a:pt x="37" y="123"/>
                    </a:cubicBezTo>
                    <a:lnTo>
                      <a:pt x="37" y="121"/>
                    </a:lnTo>
                    <a:close/>
                    <a:moveTo>
                      <a:pt x="54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4" y="71"/>
                      <a:pt x="54" y="71"/>
                      <a:pt x="54" y="71"/>
                    </a:cubicBezTo>
                    <a:lnTo>
                      <a:pt x="54" y="69"/>
                    </a:lnTo>
                    <a:close/>
                    <a:moveTo>
                      <a:pt x="54" y="156"/>
                    </a:moveTo>
                    <a:cubicBezTo>
                      <a:pt x="52" y="156"/>
                      <a:pt x="52" y="156"/>
                      <a:pt x="52" y="156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54" y="158"/>
                      <a:pt x="54" y="158"/>
                      <a:pt x="54" y="158"/>
                    </a:cubicBezTo>
                    <a:lnTo>
                      <a:pt x="54" y="156"/>
                    </a:lnTo>
                    <a:close/>
                    <a:moveTo>
                      <a:pt x="54" y="191"/>
                    </a:moveTo>
                    <a:cubicBezTo>
                      <a:pt x="52" y="191"/>
                      <a:pt x="52" y="191"/>
                      <a:pt x="52" y="19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4" y="192"/>
                      <a:pt x="54" y="192"/>
                      <a:pt x="54" y="192"/>
                    </a:cubicBezTo>
                    <a:lnTo>
                      <a:pt x="54" y="191"/>
                    </a:lnTo>
                    <a:close/>
                    <a:moveTo>
                      <a:pt x="54" y="226"/>
                    </a:moveTo>
                    <a:cubicBezTo>
                      <a:pt x="52" y="226"/>
                      <a:pt x="52" y="226"/>
                      <a:pt x="52" y="226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7"/>
                      <a:pt x="54" y="227"/>
                      <a:pt x="54" y="227"/>
                    </a:cubicBezTo>
                    <a:lnTo>
                      <a:pt x="54" y="22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A00B7BC-8B6B-4EE0-B29F-C43A0382C970}"/>
              </a:ext>
            </a:extLst>
          </p:cNvPr>
          <p:cNvGrpSpPr/>
          <p:nvPr/>
        </p:nvGrpSpPr>
        <p:grpSpPr>
          <a:xfrm>
            <a:off x="5066998" y="3914775"/>
            <a:ext cx="451115" cy="527380"/>
            <a:chOff x="6300176" y="4082595"/>
            <a:chExt cx="601487" cy="703173"/>
          </a:xfrm>
        </p:grpSpPr>
        <p:sp>
          <p:nvSpPr>
            <p:cNvPr id="218" name="Title 1">
              <a:extLst>
                <a:ext uri="{FF2B5EF4-FFF2-40B4-BE49-F238E27FC236}">
                  <a16:creationId xmlns:a16="http://schemas.microsoft.com/office/drawing/2014/main" id="{908600BB-AAFA-43FA-BD74-D4110F9C93AE}"/>
                </a:ext>
              </a:extLst>
            </p:cNvPr>
            <p:cNvSpPr txBox="1">
              <a:spLocks/>
            </p:cNvSpPr>
            <p:nvPr/>
          </p:nvSpPr>
          <p:spPr>
            <a:xfrm>
              <a:off x="6300176" y="4082595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-scheduler</a:t>
              </a:r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71343A6A-2868-4646-87E6-937419311AB1}"/>
                </a:ext>
              </a:extLst>
            </p:cNvPr>
            <p:cNvSpPr/>
            <p:nvPr/>
          </p:nvSpPr>
          <p:spPr bwMode="auto">
            <a:xfrm>
              <a:off x="6334396" y="42521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21" name="Calendar" title="Icon of a calendar">
              <a:extLst>
                <a:ext uri="{FF2B5EF4-FFF2-40B4-BE49-F238E27FC236}">
                  <a16:creationId xmlns:a16="http://schemas.microsoft.com/office/drawing/2014/main" id="{55A4EFFA-8420-4F7B-BADB-F6DA782B00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7177" y="4361816"/>
              <a:ext cx="328027" cy="314314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8DC715A-6D90-4018-ADC5-623F6FACC598}"/>
              </a:ext>
            </a:extLst>
          </p:cNvPr>
          <p:cNvCxnSpPr>
            <a:cxnSpLocks/>
            <a:stCxn id="125" idx="2"/>
            <a:endCxn id="161" idx="0"/>
          </p:cNvCxnSpPr>
          <p:nvPr/>
        </p:nvCxnSpPr>
        <p:spPr>
          <a:xfrm>
            <a:off x="4870710" y="2625590"/>
            <a:ext cx="1" cy="461664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ABF2490E-8DA1-410E-AFF0-8046496F2EAE}"/>
              </a:ext>
            </a:extLst>
          </p:cNvPr>
          <p:cNvCxnSpPr>
            <a:stCxn id="211" idx="3"/>
            <a:endCxn id="177" idx="2"/>
          </p:cNvCxnSpPr>
          <p:nvPr/>
        </p:nvCxnSpPr>
        <p:spPr>
          <a:xfrm flipV="1">
            <a:off x="4649165" y="3614633"/>
            <a:ext cx="137160" cy="62831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EDC6CCBC-D4A8-4BDD-8D62-679E7A457866}"/>
              </a:ext>
            </a:extLst>
          </p:cNvPr>
          <p:cNvCxnSpPr>
            <a:cxnSpLocks/>
            <a:stCxn id="219" idx="1"/>
            <a:endCxn id="177" idx="2"/>
          </p:cNvCxnSpPr>
          <p:nvPr/>
        </p:nvCxnSpPr>
        <p:spPr>
          <a:xfrm rot="10800000">
            <a:off x="4955502" y="3614633"/>
            <a:ext cx="137160" cy="627425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3A2C2366-4220-4804-8B96-D0F2E1BF603D}"/>
              </a:ext>
            </a:extLst>
          </p:cNvPr>
          <p:cNvGrpSpPr/>
          <p:nvPr/>
        </p:nvGrpSpPr>
        <p:grpSpPr>
          <a:xfrm>
            <a:off x="5097681" y="4568674"/>
            <a:ext cx="400192" cy="526188"/>
            <a:chOff x="8440124" y="4245799"/>
            <a:chExt cx="533589" cy="701584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9988CA6F-5F0A-4491-B8C0-ED4FDFCABE19}"/>
                </a:ext>
              </a:extLst>
            </p:cNvPr>
            <p:cNvGrpSpPr/>
            <p:nvPr/>
          </p:nvGrpSpPr>
          <p:grpSpPr>
            <a:xfrm>
              <a:off x="8440124" y="4413794"/>
              <a:ext cx="533589" cy="533589"/>
              <a:chOff x="9475351" y="4318420"/>
              <a:chExt cx="533589" cy="533589"/>
            </a:xfrm>
          </p:grpSpPr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F5D80DD2-041E-463C-80AD-F0AEB6EA8DF7}"/>
                  </a:ext>
                </a:extLst>
              </p:cNvPr>
              <p:cNvSpPr/>
              <p:nvPr/>
            </p:nvSpPr>
            <p:spPr bwMode="auto">
              <a:xfrm>
                <a:off x="9475351" y="4318420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>
                  <a:alpha val="1000"/>
                </a:schemeClr>
              </a:solidFill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67" name="Rectangle: Rounded Corners 266">
                <a:extLst>
                  <a:ext uri="{FF2B5EF4-FFF2-40B4-BE49-F238E27FC236}">
                    <a16:creationId xmlns:a16="http://schemas.microsoft.com/office/drawing/2014/main" id="{F4586A11-6C52-4D84-BA5F-0B313012936A}"/>
                  </a:ext>
                </a:extLst>
              </p:cNvPr>
              <p:cNvSpPr/>
              <p:nvPr/>
            </p:nvSpPr>
            <p:spPr bwMode="auto">
              <a:xfrm>
                <a:off x="9476969" y="4320038"/>
                <a:ext cx="530352" cy="530352"/>
              </a:xfrm>
              <a:prstGeom prst="roundRect">
                <a:avLst>
                  <a:gd name="adj" fmla="val 4203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8" name="Database_EFC7" title="Icon of a cylinder">
                <a:extLst>
                  <a:ext uri="{FF2B5EF4-FFF2-40B4-BE49-F238E27FC236}">
                    <a16:creationId xmlns:a16="http://schemas.microsoft.com/office/drawing/2014/main" id="{4D1304EB-FCA0-48A2-8396-4E55CF5333A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44" y="4427802"/>
                <a:ext cx="242202" cy="314824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sp>
          <p:nvSpPr>
            <p:cNvPr id="240" name="Title 1">
              <a:extLst>
                <a:ext uri="{FF2B5EF4-FFF2-40B4-BE49-F238E27FC236}">
                  <a16:creationId xmlns:a16="http://schemas.microsoft.com/office/drawing/2014/main" id="{F8A7636E-EAB7-4CE1-8F7D-351134E24B04}"/>
                </a:ext>
              </a:extLst>
            </p:cNvPr>
            <p:cNvSpPr txBox="1">
              <a:spLocks/>
            </p:cNvSpPr>
            <p:nvPr/>
          </p:nvSpPr>
          <p:spPr>
            <a:xfrm>
              <a:off x="8524599" y="4245799"/>
              <a:ext cx="364638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etcd</a:t>
              </a: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8EF5C87-171F-49A8-98CB-70A725FD4911}"/>
              </a:ext>
            </a:extLst>
          </p:cNvPr>
          <p:cNvGrpSpPr/>
          <p:nvPr/>
        </p:nvGrpSpPr>
        <p:grpSpPr>
          <a:xfrm>
            <a:off x="5303425" y="4873045"/>
            <a:ext cx="400192" cy="400192"/>
            <a:chOff x="9475351" y="4318420"/>
            <a:chExt cx="533589" cy="533589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590D43D2-34F6-4FA6-9E85-B963CA68C1E9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047" name="Rectangle: Rounded Corners 1046">
              <a:extLst>
                <a:ext uri="{FF2B5EF4-FFF2-40B4-BE49-F238E27FC236}">
                  <a16:creationId xmlns:a16="http://schemas.microsoft.com/office/drawing/2014/main" id="{8BB293B0-A9FF-435F-80CC-00C94D29CD33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Database_EFC7" title="Icon of a cylinder">
              <a:extLst>
                <a:ext uri="{FF2B5EF4-FFF2-40B4-BE49-F238E27FC236}">
                  <a16:creationId xmlns:a16="http://schemas.microsoft.com/office/drawing/2014/main" id="{3A61B703-0F76-4A65-BF02-09ABC07EA3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BB52B20-347F-476D-81F2-7273D79E25E6}"/>
              </a:ext>
            </a:extLst>
          </p:cNvPr>
          <p:cNvGrpSpPr/>
          <p:nvPr/>
        </p:nvGrpSpPr>
        <p:grpSpPr>
          <a:xfrm>
            <a:off x="5509169" y="5051421"/>
            <a:ext cx="400192" cy="400192"/>
            <a:chOff x="9475351" y="4318420"/>
            <a:chExt cx="533589" cy="533589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6C0312F5-A8EB-42CA-9EF8-9F67C681A588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02942893-FE14-4326-8140-FC3255763B9B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Database_EFC7" title="Icon of a cylinder">
              <a:extLst>
                <a:ext uri="{FF2B5EF4-FFF2-40B4-BE49-F238E27FC236}">
                  <a16:creationId xmlns:a16="http://schemas.microsoft.com/office/drawing/2014/main" id="{D2E29EC6-BF80-4A5F-88CA-37D5A702B14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DE4E3921-BFB8-4F75-8B0A-E65A0E0D42CB}"/>
              </a:ext>
            </a:extLst>
          </p:cNvPr>
          <p:cNvCxnSpPr>
            <a:stCxn id="177" idx="3"/>
            <a:endCxn id="244" idx="0"/>
          </p:cNvCxnSpPr>
          <p:nvPr/>
        </p:nvCxnSpPr>
        <p:spPr>
          <a:xfrm>
            <a:off x="5071010" y="3414538"/>
            <a:ext cx="548640" cy="145850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itle 1">
            <a:extLst>
              <a:ext uri="{FF2B5EF4-FFF2-40B4-BE49-F238E27FC236}">
                <a16:creationId xmlns:a16="http://schemas.microsoft.com/office/drawing/2014/main" id="{12884978-34CD-4DAB-84A8-4AACF38F6A77}"/>
              </a:ext>
            </a:extLst>
          </p:cNvPr>
          <p:cNvSpPr txBox="1">
            <a:spLocks/>
          </p:cNvSpPr>
          <p:nvPr/>
        </p:nvSpPr>
        <p:spPr>
          <a:xfrm>
            <a:off x="3984388" y="2781866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Master node</a:t>
            </a: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535D0F86-CE8D-4060-9DA1-FAB54EE63B72}"/>
              </a:ext>
            </a:extLst>
          </p:cNvPr>
          <p:cNvSpPr/>
          <p:nvPr/>
        </p:nvSpPr>
        <p:spPr bwMode="auto">
          <a:xfrm>
            <a:off x="6282972" y="1954931"/>
            <a:ext cx="1924642" cy="1739329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276" name="Title 1">
            <a:extLst>
              <a:ext uri="{FF2B5EF4-FFF2-40B4-BE49-F238E27FC236}">
                <a16:creationId xmlns:a16="http://schemas.microsoft.com/office/drawing/2014/main" id="{35C114FF-4D11-4A84-AF65-12EF48DFCA0F}"/>
              </a:ext>
            </a:extLst>
          </p:cNvPr>
          <p:cNvSpPr txBox="1">
            <a:spLocks/>
          </p:cNvSpPr>
          <p:nvPr/>
        </p:nvSpPr>
        <p:spPr>
          <a:xfrm>
            <a:off x="6282972" y="1807694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1334B-4ED8-4926-8E15-068D7ABC4CD0}"/>
              </a:ext>
            </a:extLst>
          </p:cNvPr>
          <p:cNvGrpSpPr/>
          <p:nvPr/>
        </p:nvGrpSpPr>
        <p:grpSpPr>
          <a:xfrm>
            <a:off x="6644062" y="2024640"/>
            <a:ext cx="451115" cy="527380"/>
            <a:chOff x="8858748" y="1556519"/>
            <a:chExt cx="601487" cy="703173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10AC52D8-F953-4D4A-8900-64A078058EF7}"/>
                </a:ext>
              </a:extLst>
            </p:cNvPr>
            <p:cNvSpPr/>
            <p:nvPr/>
          </p:nvSpPr>
          <p:spPr bwMode="auto">
            <a:xfrm>
              <a:off x="8892968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77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D08C4130-9EA5-46AF-9A82-C1364BBFDA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1791164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279" name="Title 1">
              <a:extLst>
                <a:ext uri="{FF2B5EF4-FFF2-40B4-BE49-F238E27FC236}">
                  <a16:creationId xmlns:a16="http://schemas.microsoft.com/office/drawing/2014/main" id="{63E6ED49-784A-4A79-A667-BAAD48C40AFB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155651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kubelet</a:t>
              </a:r>
              <a:endParaRPr lang="en-US" sz="60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7588EC5-154E-4ACC-BA1D-6D92EB359010}"/>
              </a:ext>
            </a:extLst>
          </p:cNvPr>
          <p:cNvSpPr/>
          <p:nvPr/>
        </p:nvSpPr>
        <p:spPr bwMode="auto">
          <a:xfrm>
            <a:off x="6933523" y="2179649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CB5A9899-8F30-4947-8980-D4A921194DC3}"/>
              </a:ext>
            </a:extLst>
          </p:cNvPr>
          <p:cNvSpPr/>
          <p:nvPr/>
        </p:nvSpPr>
        <p:spPr bwMode="auto">
          <a:xfrm>
            <a:off x="6700047" y="2407707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69F4EF-219D-4009-85F4-B5D9848F133E}"/>
              </a:ext>
            </a:extLst>
          </p:cNvPr>
          <p:cNvGrpSpPr/>
          <p:nvPr/>
        </p:nvGrpSpPr>
        <p:grpSpPr>
          <a:xfrm>
            <a:off x="7395409" y="2024640"/>
            <a:ext cx="451115" cy="527380"/>
            <a:chOff x="9860544" y="1556519"/>
            <a:chExt cx="601487" cy="703173"/>
          </a:xfrm>
        </p:grpSpPr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5A2DCCD8-9604-44F5-8970-8099F24F69D8}"/>
                </a:ext>
              </a:extLst>
            </p:cNvPr>
            <p:cNvSpPr/>
            <p:nvPr/>
          </p:nvSpPr>
          <p:spPr bwMode="auto">
            <a:xfrm>
              <a:off x="9894764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85" name="Move_E7C2" title="Icon of four arrows pointing away from eachother">
              <a:extLst>
                <a:ext uri="{FF2B5EF4-FFF2-40B4-BE49-F238E27FC236}">
                  <a16:creationId xmlns:a16="http://schemas.microsoft.com/office/drawing/2014/main" id="{EE8753FA-CFA1-447E-8187-B3D4CBA9F7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1829768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289" name="Title 1">
              <a:extLst>
                <a:ext uri="{FF2B5EF4-FFF2-40B4-BE49-F238E27FC236}">
                  <a16:creationId xmlns:a16="http://schemas.microsoft.com/office/drawing/2014/main" id="{9675BD9A-4791-4BEA-B791-969C5EC7ABC8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155651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</a:t>
              </a: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ED1951-309C-43AB-8DCE-234A8C6203DF}"/>
              </a:ext>
            </a:extLst>
          </p:cNvPr>
          <p:cNvGrpSpPr/>
          <p:nvPr/>
        </p:nvGrpSpPr>
        <p:grpSpPr>
          <a:xfrm>
            <a:off x="6382374" y="2689490"/>
            <a:ext cx="1725836" cy="887761"/>
            <a:chOff x="8509832" y="2442986"/>
            <a:chExt cx="2301114" cy="1183681"/>
          </a:xfrm>
        </p:grpSpPr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7F0AC083-A131-405D-8671-167AA099E698}"/>
                </a:ext>
              </a:extLst>
            </p:cNvPr>
            <p:cNvSpPr/>
            <p:nvPr/>
          </p:nvSpPr>
          <p:spPr bwMode="auto">
            <a:xfrm>
              <a:off x="8509832" y="2616928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94" name="Title 1">
              <a:extLst>
                <a:ext uri="{FF2B5EF4-FFF2-40B4-BE49-F238E27FC236}">
                  <a16:creationId xmlns:a16="http://schemas.microsoft.com/office/drawing/2014/main" id="{39B748F0-F653-4483-94F3-6D0E5ADB3932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2442986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DBD77670-F486-453B-A829-DE13FD160F11}"/>
                </a:ext>
              </a:extLst>
            </p:cNvPr>
            <p:cNvSpPr/>
            <p:nvPr/>
          </p:nvSpPr>
          <p:spPr bwMode="auto">
            <a:xfrm>
              <a:off x="8629910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1BBA4773-424F-44F6-8F3F-89E325A51ACE}"/>
                </a:ext>
              </a:extLst>
            </p:cNvPr>
            <p:cNvSpPr/>
            <p:nvPr/>
          </p:nvSpPr>
          <p:spPr bwMode="auto">
            <a:xfrm>
              <a:off x="9722713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97" name="Title 1">
              <a:extLst>
                <a:ext uri="{FF2B5EF4-FFF2-40B4-BE49-F238E27FC236}">
                  <a16:creationId xmlns:a16="http://schemas.microsoft.com/office/drawing/2014/main" id="{2D386035-B37B-4BC5-8A93-1CF4F5E54B0F}"/>
                </a:ext>
              </a:extLst>
            </p:cNvPr>
            <p:cNvSpPr txBox="1">
              <a:spLocks/>
            </p:cNvSpPr>
            <p:nvPr/>
          </p:nvSpPr>
          <p:spPr>
            <a:xfrm>
              <a:off x="8629911" y="2761807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</a:t>
              </a:r>
            </a:p>
          </p:txBody>
        </p:sp>
        <p:sp>
          <p:nvSpPr>
            <p:cNvPr id="298" name="Title 1">
              <a:extLst>
                <a:ext uri="{FF2B5EF4-FFF2-40B4-BE49-F238E27FC236}">
                  <a16:creationId xmlns:a16="http://schemas.microsoft.com/office/drawing/2014/main" id="{C38FECBD-944A-4FE4-962A-E797DA984C95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2761807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</a:t>
              </a:r>
            </a:p>
          </p:txBody>
        </p:sp>
        <p:sp>
          <p:nvSpPr>
            <p:cNvPr id="301" name="Title 1">
              <a:extLst>
                <a:ext uri="{FF2B5EF4-FFF2-40B4-BE49-F238E27FC236}">
                  <a16:creationId xmlns:a16="http://schemas.microsoft.com/office/drawing/2014/main" id="{8BE6704C-3188-4BDB-BD2B-C7FEEAA0017E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2987881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302" name="Title 1">
              <a:extLst>
                <a:ext uri="{FF2B5EF4-FFF2-40B4-BE49-F238E27FC236}">
                  <a16:creationId xmlns:a16="http://schemas.microsoft.com/office/drawing/2014/main" id="{561AB8FE-8BB7-4E79-AE5C-4052FEFE2072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2987881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925C046-1E7C-49BC-9169-2F2C0F8CBFA1}"/>
                </a:ext>
              </a:extLst>
            </p:cNvPr>
            <p:cNvGrpSpPr/>
            <p:nvPr/>
          </p:nvGrpSpPr>
          <p:grpSpPr>
            <a:xfrm>
              <a:off x="8776968" y="3171978"/>
              <a:ext cx="674040" cy="200439"/>
              <a:chOff x="8773830" y="4177977"/>
              <a:chExt cx="757312" cy="225202"/>
            </a:xfrm>
          </p:grpSpPr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7EC56B4-A375-440E-ADD4-4ABCD468EBAD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57AB4E9-6960-440E-9B68-81B5857CAAF8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7F8956B-4FE5-4E13-9341-C215E78E1CC6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0E132DB8-568C-46E7-BDE4-32454466DB6F}"/>
                </a:ext>
              </a:extLst>
            </p:cNvPr>
            <p:cNvGrpSpPr/>
            <p:nvPr/>
          </p:nvGrpSpPr>
          <p:grpSpPr>
            <a:xfrm>
              <a:off x="9869771" y="3171978"/>
              <a:ext cx="674040" cy="200439"/>
              <a:chOff x="8773830" y="4177977"/>
              <a:chExt cx="757312" cy="225202"/>
            </a:xfrm>
          </p:grpSpPr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2B9193E-15A8-49FB-B921-CB19D61F26AD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CD01932-A3F7-4EBD-BE2E-9F8EF3E96B2E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3C138E18-E0C5-4924-975F-A2DE46F68E74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248272D-930A-4A7A-ACEA-CE8CC0C08809}"/>
              </a:ext>
            </a:extLst>
          </p:cNvPr>
          <p:cNvCxnSpPr>
            <a:cxnSpLocks/>
          </p:cNvCxnSpPr>
          <p:nvPr/>
        </p:nvCxnSpPr>
        <p:spPr>
          <a:xfrm flipH="1">
            <a:off x="6718888" y="2552019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0D22F40A-B8B7-4690-BFDD-223C2B2F5D43}"/>
              </a:ext>
            </a:extLst>
          </p:cNvPr>
          <p:cNvCxnSpPr>
            <a:cxnSpLocks/>
          </p:cNvCxnSpPr>
          <p:nvPr/>
        </p:nvCxnSpPr>
        <p:spPr>
          <a:xfrm flipH="1">
            <a:off x="7772512" y="2552019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or: Elbow 248">
            <a:extLst>
              <a:ext uri="{FF2B5EF4-FFF2-40B4-BE49-F238E27FC236}">
                <a16:creationId xmlns:a16="http://schemas.microsoft.com/office/drawing/2014/main" id="{6C0D05AE-DA77-4C5A-82BA-E4C4F862AF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9365" y="2492476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B2EB3A10-2985-4C66-9FF6-05AE7976DFF1}"/>
              </a:ext>
            </a:extLst>
          </p:cNvPr>
          <p:cNvCxnSpPr>
            <a:cxnSpLocks/>
          </p:cNvCxnSpPr>
          <p:nvPr/>
        </p:nvCxnSpPr>
        <p:spPr>
          <a:xfrm rot="5400000">
            <a:off x="7050880" y="2456007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Rectangle: Rounded Corners 327">
            <a:extLst>
              <a:ext uri="{FF2B5EF4-FFF2-40B4-BE49-F238E27FC236}">
                <a16:creationId xmlns:a16="http://schemas.microsoft.com/office/drawing/2014/main" id="{B06B08BF-CF73-4E5A-9D10-5642E5BB577F}"/>
              </a:ext>
            </a:extLst>
          </p:cNvPr>
          <p:cNvSpPr/>
          <p:nvPr/>
        </p:nvSpPr>
        <p:spPr bwMode="auto">
          <a:xfrm>
            <a:off x="6282972" y="4135587"/>
            <a:ext cx="1924642" cy="173932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31" name="Title 1">
            <a:extLst>
              <a:ext uri="{FF2B5EF4-FFF2-40B4-BE49-F238E27FC236}">
                <a16:creationId xmlns:a16="http://schemas.microsoft.com/office/drawing/2014/main" id="{2FDF74E8-3ABE-4207-91B4-94C10362368F}"/>
              </a:ext>
            </a:extLst>
          </p:cNvPr>
          <p:cNvSpPr txBox="1">
            <a:spLocks/>
          </p:cNvSpPr>
          <p:nvPr/>
        </p:nvSpPr>
        <p:spPr>
          <a:xfrm>
            <a:off x="6282972" y="3988349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17CBF3-C712-4170-A619-7DB4E9B4A04E}"/>
              </a:ext>
            </a:extLst>
          </p:cNvPr>
          <p:cNvGrpSpPr/>
          <p:nvPr/>
        </p:nvGrpSpPr>
        <p:grpSpPr>
          <a:xfrm>
            <a:off x="6644062" y="4205297"/>
            <a:ext cx="451115" cy="527380"/>
            <a:chOff x="8858748" y="4464060"/>
            <a:chExt cx="601487" cy="703173"/>
          </a:xfrm>
        </p:grpSpPr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E34B5D54-D18F-4E8E-A7E4-7E85B064DE11}"/>
                </a:ext>
              </a:extLst>
            </p:cNvPr>
            <p:cNvSpPr/>
            <p:nvPr/>
          </p:nvSpPr>
          <p:spPr bwMode="auto">
            <a:xfrm>
              <a:off x="8892968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32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31BAEA3E-3A1C-456E-933D-3C4266E6C0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4698705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333" name="Title 1">
              <a:extLst>
                <a:ext uri="{FF2B5EF4-FFF2-40B4-BE49-F238E27FC236}">
                  <a16:creationId xmlns:a16="http://schemas.microsoft.com/office/drawing/2014/main" id="{EF44C339-8718-461C-920D-45C04327DD8C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446406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kubelet</a:t>
              </a:r>
              <a:endParaRPr lang="en-US" sz="60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34" name="Rectangle 333">
            <a:extLst>
              <a:ext uri="{FF2B5EF4-FFF2-40B4-BE49-F238E27FC236}">
                <a16:creationId xmlns:a16="http://schemas.microsoft.com/office/drawing/2014/main" id="{7C94C9CC-43D7-4FD9-9ABA-6DFD919C38E7}"/>
              </a:ext>
            </a:extLst>
          </p:cNvPr>
          <p:cNvSpPr/>
          <p:nvPr/>
        </p:nvSpPr>
        <p:spPr bwMode="auto">
          <a:xfrm>
            <a:off x="6933523" y="4360305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1C531C8F-3095-4286-A715-D8783A37D830}"/>
              </a:ext>
            </a:extLst>
          </p:cNvPr>
          <p:cNvSpPr/>
          <p:nvPr/>
        </p:nvSpPr>
        <p:spPr bwMode="auto">
          <a:xfrm>
            <a:off x="6700047" y="4588363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466EF8-7DCA-4B3A-A63D-E710B3825045}"/>
              </a:ext>
            </a:extLst>
          </p:cNvPr>
          <p:cNvGrpSpPr/>
          <p:nvPr/>
        </p:nvGrpSpPr>
        <p:grpSpPr>
          <a:xfrm>
            <a:off x="7395409" y="4205297"/>
            <a:ext cx="451115" cy="527380"/>
            <a:chOff x="9860544" y="4464060"/>
            <a:chExt cx="601487" cy="703173"/>
          </a:xfrm>
        </p:grpSpPr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5341C4C4-995D-4468-AC8B-6950E0022A02}"/>
                </a:ext>
              </a:extLst>
            </p:cNvPr>
            <p:cNvSpPr/>
            <p:nvPr/>
          </p:nvSpPr>
          <p:spPr bwMode="auto">
            <a:xfrm>
              <a:off x="9894764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36" name="Move_E7C2" title="Icon of four arrows pointing away from eachother">
              <a:extLst>
                <a:ext uri="{FF2B5EF4-FFF2-40B4-BE49-F238E27FC236}">
                  <a16:creationId xmlns:a16="http://schemas.microsoft.com/office/drawing/2014/main" id="{34AA3DD2-491B-460F-BA60-F88429EACB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4737309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337" name="Title 1">
              <a:extLst>
                <a:ext uri="{FF2B5EF4-FFF2-40B4-BE49-F238E27FC236}">
                  <a16:creationId xmlns:a16="http://schemas.microsoft.com/office/drawing/2014/main" id="{E7CCF254-B340-41A3-9B0D-419CFB39DF61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446406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</a:t>
              </a: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26020C-CDD2-462C-8237-CE5CDB2CBE4B}"/>
              </a:ext>
            </a:extLst>
          </p:cNvPr>
          <p:cNvGrpSpPr/>
          <p:nvPr/>
        </p:nvGrpSpPr>
        <p:grpSpPr>
          <a:xfrm>
            <a:off x="6382374" y="4870146"/>
            <a:ext cx="1725836" cy="887761"/>
            <a:chOff x="8509832" y="5350527"/>
            <a:chExt cx="2301114" cy="1183681"/>
          </a:xfrm>
        </p:grpSpPr>
        <p:sp>
          <p:nvSpPr>
            <p:cNvPr id="338" name="Rectangle: Rounded Corners 337">
              <a:extLst>
                <a:ext uri="{FF2B5EF4-FFF2-40B4-BE49-F238E27FC236}">
                  <a16:creationId xmlns:a16="http://schemas.microsoft.com/office/drawing/2014/main" id="{6E355436-503C-4DD2-91DC-41F32A2FC47F}"/>
                </a:ext>
              </a:extLst>
            </p:cNvPr>
            <p:cNvSpPr/>
            <p:nvPr/>
          </p:nvSpPr>
          <p:spPr bwMode="auto">
            <a:xfrm>
              <a:off x="8509832" y="5524469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39" name="Title 1">
              <a:extLst>
                <a:ext uri="{FF2B5EF4-FFF2-40B4-BE49-F238E27FC236}">
                  <a16:creationId xmlns:a16="http://schemas.microsoft.com/office/drawing/2014/main" id="{1A68EAD4-54DE-4502-AB0C-BDB1524FFCCC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5350527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CB754502-5E63-4349-8B7C-24222EFFAEAB}"/>
                </a:ext>
              </a:extLst>
            </p:cNvPr>
            <p:cNvSpPr/>
            <p:nvPr/>
          </p:nvSpPr>
          <p:spPr bwMode="auto">
            <a:xfrm>
              <a:off x="8629910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41" name="Rectangle: Rounded Corners 340">
              <a:extLst>
                <a:ext uri="{FF2B5EF4-FFF2-40B4-BE49-F238E27FC236}">
                  <a16:creationId xmlns:a16="http://schemas.microsoft.com/office/drawing/2014/main" id="{A4EF8826-D2F6-4106-A412-D184A20143D2}"/>
                </a:ext>
              </a:extLst>
            </p:cNvPr>
            <p:cNvSpPr/>
            <p:nvPr/>
          </p:nvSpPr>
          <p:spPr bwMode="auto">
            <a:xfrm>
              <a:off x="9722713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342" name="Title 1">
              <a:extLst>
                <a:ext uri="{FF2B5EF4-FFF2-40B4-BE49-F238E27FC236}">
                  <a16:creationId xmlns:a16="http://schemas.microsoft.com/office/drawing/2014/main" id="{51AAAE5B-FED0-4F4C-896A-4BFFED7FDA69}"/>
                </a:ext>
              </a:extLst>
            </p:cNvPr>
            <p:cNvSpPr txBox="1">
              <a:spLocks/>
            </p:cNvSpPr>
            <p:nvPr/>
          </p:nvSpPr>
          <p:spPr>
            <a:xfrm>
              <a:off x="8629911" y="5669348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</a:t>
              </a:r>
            </a:p>
          </p:txBody>
        </p:sp>
        <p:sp>
          <p:nvSpPr>
            <p:cNvPr id="343" name="Title 1">
              <a:extLst>
                <a:ext uri="{FF2B5EF4-FFF2-40B4-BE49-F238E27FC236}">
                  <a16:creationId xmlns:a16="http://schemas.microsoft.com/office/drawing/2014/main" id="{67DA73F4-502A-4334-9E39-C6BD1797E8CC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5669348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Prod</a:t>
              </a:r>
            </a:p>
          </p:txBody>
        </p:sp>
        <p:sp>
          <p:nvSpPr>
            <p:cNvPr id="344" name="Title 1">
              <a:extLst>
                <a:ext uri="{FF2B5EF4-FFF2-40B4-BE49-F238E27FC236}">
                  <a16:creationId xmlns:a16="http://schemas.microsoft.com/office/drawing/2014/main" id="{68E46159-46CA-4CFE-918F-327D203579E0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5895422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345" name="Title 1">
              <a:extLst>
                <a:ext uri="{FF2B5EF4-FFF2-40B4-BE49-F238E27FC236}">
                  <a16:creationId xmlns:a16="http://schemas.microsoft.com/office/drawing/2014/main" id="{E9329EBC-5359-42A0-BB44-61195E8E43FF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5895422"/>
              <a:ext cx="601486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26AC6B63-7271-4A33-923B-51AB3F2AE12A}"/>
                </a:ext>
              </a:extLst>
            </p:cNvPr>
            <p:cNvGrpSpPr/>
            <p:nvPr/>
          </p:nvGrpSpPr>
          <p:grpSpPr>
            <a:xfrm>
              <a:off x="8776968" y="6079519"/>
              <a:ext cx="674040" cy="200439"/>
              <a:chOff x="8773830" y="4177977"/>
              <a:chExt cx="757312" cy="225202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E452BAE-2839-4F4E-BC36-AD5F9EE19358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A31B5F3-645F-4D6C-97D0-B0EE90383BA9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9020F086-65AC-46EA-A9F6-5067C4891171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315DE50-F595-4E0A-A2E6-41CB449C4990}"/>
                </a:ext>
              </a:extLst>
            </p:cNvPr>
            <p:cNvGrpSpPr/>
            <p:nvPr/>
          </p:nvGrpSpPr>
          <p:grpSpPr>
            <a:xfrm>
              <a:off x="9869771" y="6079519"/>
              <a:ext cx="674040" cy="200439"/>
              <a:chOff x="8773830" y="4177977"/>
              <a:chExt cx="757312" cy="225202"/>
            </a:xfrm>
          </p:grpSpPr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FCEE8175-9FC6-4EEC-9800-BB414EC73B35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EE09F81-3B46-45F2-9816-A469B4660613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F98E0D-EC51-4228-9C1F-E31D1A12262A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E892ADA2-74D1-410D-990E-081E6F8649F3}"/>
              </a:ext>
            </a:extLst>
          </p:cNvPr>
          <p:cNvCxnSpPr>
            <a:cxnSpLocks/>
          </p:cNvCxnSpPr>
          <p:nvPr/>
        </p:nvCxnSpPr>
        <p:spPr>
          <a:xfrm flipH="1">
            <a:off x="6718888" y="4732675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68573D6-7E89-4708-8C67-FD03265FD689}"/>
              </a:ext>
            </a:extLst>
          </p:cNvPr>
          <p:cNvCxnSpPr>
            <a:cxnSpLocks/>
          </p:cNvCxnSpPr>
          <p:nvPr/>
        </p:nvCxnSpPr>
        <p:spPr>
          <a:xfrm flipH="1">
            <a:off x="7772512" y="4732675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nector: Elbow 349">
            <a:extLst>
              <a:ext uri="{FF2B5EF4-FFF2-40B4-BE49-F238E27FC236}">
                <a16:creationId xmlns:a16="http://schemas.microsoft.com/office/drawing/2014/main" id="{D5A60D68-0D6D-40EA-A667-01E63F2074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9365" y="4673132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nector: Elbow 350">
            <a:extLst>
              <a:ext uri="{FF2B5EF4-FFF2-40B4-BE49-F238E27FC236}">
                <a16:creationId xmlns:a16="http://schemas.microsoft.com/office/drawing/2014/main" id="{E3C113B1-7AE0-4CAD-B8B7-BDB0E1626C53}"/>
              </a:ext>
            </a:extLst>
          </p:cNvPr>
          <p:cNvCxnSpPr>
            <a:cxnSpLocks/>
          </p:cNvCxnSpPr>
          <p:nvPr/>
        </p:nvCxnSpPr>
        <p:spPr>
          <a:xfrm rot="5400000">
            <a:off x="7050880" y="4636663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nector: Elbow 277">
            <a:extLst>
              <a:ext uri="{FF2B5EF4-FFF2-40B4-BE49-F238E27FC236}">
                <a16:creationId xmlns:a16="http://schemas.microsoft.com/office/drawing/2014/main" id="{1DB81698-BB1A-4513-80F5-262BA84E1F10}"/>
              </a:ext>
            </a:extLst>
          </p:cNvPr>
          <p:cNvCxnSpPr>
            <a:cxnSpLocks/>
          </p:cNvCxnSpPr>
          <p:nvPr/>
        </p:nvCxnSpPr>
        <p:spPr>
          <a:xfrm flipV="1">
            <a:off x="5071009" y="2358851"/>
            <a:ext cx="1598717" cy="89154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nector: Elbow 362">
            <a:extLst>
              <a:ext uri="{FF2B5EF4-FFF2-40B4-BE49-F238E27FC236}">
                <a16:creationId xmlns:a16="http://schemas.microsoft.com/office/drawing/2014/main" id="{CCDF630D-328E-4425-922F-03F381192C58}"/>
              </a:ext>
            </a:extLst>
          </p:cNvPr>
          <p:cNvCxnSpPr>
            <a:cxnSpLocks/>
          </p:cNvCxnSpPr>
          <p:nvPr/>
        </p:nvCxnSpPr>
        <p:spPr>
          <a:xfrm>
            <a:off x="5071009" y="3575556"/>
            <a:ext cx="1598717" cy="96012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3CA1B63C-88EA-422B-8CE8-A4AF8430B82E}"/>
              </a:ext>
            </a:extLst>
          </p:cNvPr>
          <p:cNvCxnSpPr>
            <a:cxnSpLocks/>
            <a:stCxn id="370" idx="3"/>
          </p:cNvCxnSpPr>
          <p:nvPr/>
        </p:nvCxnSpPr>
        <p:spPr>
          <a:xfrm flipH="1">
            <a:off x="7620966" y="1691622"/>
            <a:ext cx="409" cy="33873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B8886D2-B8A2-4FA3-AB6A-AD65A4CA59FB}"/>
              </a:ext>
            </a:extLst>
          </p:cNvPr>
          <p:cNvGrpSpPr/>
          <p:nvPr/>
        </p:nvGrpSpPr>
        <p:grpSpPr>
          <a:xfrm>
            <a:off x="7277538" y="1265346"/>
            <a:ext cx="685800" cy="426277"/>
            <a:chOff x="9197760" y="536507"/>
            <a:chExt cx="914400" cy="568369"/>
          </a:xfrm>
        </p:grpSpPr>
        <p:sp>
          <p:nvSpPr>
            <p:cNvPr id="370" name="globe_2" title="Icon of a sphere made of lines">
              <a:extLst>
                <a:ext uri="{FF2B5EF4-FFF2-40B4-BE49-F238E27FC236}">
                  <a16:creationId xmlns:a16="http://schemas.microsoft.com/office/drawing/2014/main" id="{10B1573F-E7C1-41A6-8C53-1D19298A40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72783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6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374" name="Title 1">
              <a:extLst>
                <a:ext uri="{FF2B5EF4-FFF2-40B4-BE49-F238E27FC236}">
                  <a16:creationId xmlns:a16="http://schemas.microsoft.com/office/drawing/2014/main" id="{70CD62EE-5848-454F-AECE-A705478E6E2F}"/>
                </a:ext>
              </a:extLst>
            </p:cNvPr>
            <p:cNvSpPr txBox="1">
              <a:spLocks/>
            </p:cNvSpPr>
            <p:nvPr/>
          </p:nvSpPr>
          <p:spPr>
            <a:xfrm>
              <a:off x="9197760" y="536507"/>
              <a:ext cx="91440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Internet</a:t>
              </a:r>
            </a:p>
          </p:txBody>
        </p:sp>
      </p:grpSp>
      <p:sp>
        <p:nvSpPr>
          <p:cNvPr id="128" name="Title 16">
            <a:extLst>
              <a:ext uri="{FF2B5EF4-FFF2-40B4-BE49-F238E27FC236}">
                <a16:creationId xmlns:a16="http://schemas.microsoft.com/office/drawing/2014/main" id="{302DD13F-FAAA-584A-ABBA-1E5202818341}"/>
              </a:ext>
            </a:extLst>
          </p:cNvPr>
          <p:cNvSpPr txBox="1">
            <a:spLocks/>
          </p:cNvSpPr>
          <p:nvPr/>
        </p:nvSpPr>
        <p:spPr>
          <a:xfrm>
            <a:off x="341997" y="4360469"/>
            <a:ext cx="22229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19075" indent="-219075" defTabSz="699557">
              <a:buFont typeface="+mj-lt"/>
              <a:buAutoNum type="arabicPeriod" startAt="4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Worker nodes support communication from</a:t>
            </a:r>
            <a:b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</a:b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the 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799AD-3070-4954-AF64-629508D5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7" y="1319859"/>
            <a:ext cx="8479852" cy="307777"/>
          </a:xfrm>
        </p:spPr>
        <p:txBody>
          <a:bodyPr/>
          <a:lstStyle/>
          <a:p>
            <a:r>
              <a:rPr 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Kubernetes 101</a:t>
            </a:r>
          </a:p>
        </p:txBody>
      </p:sp>
    </p:spTree>
    <p:extLst>
      <p:ext uri="{BB962C8B-B14F-4D97-AF65-F5344CB8AC3E}">
        <p14:creationId xmlns:p14="http://schemas.microsoft.com/office/powerpoint/2010/main" val="4076948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8" grpId="0"/>
      <p:bldP spid="115" grpId="0" animBg="1"/>
      <p:bldP spid="273" grpId="0"/>
      <p:bldP spid="275" grpId="0" animBg="1"/>
      <p:bldP spid="276" grpId="0"/>
      <p:bldP spid="328" grpId="0" animBg="1"/>
      <p:bldP spid="331" grpId="0"/>
      <p:bldP spid="1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EAFFEA-4E62-43A9-AE5C-489ABAA1696F}"/>
              </a:ext>
            </a:extLst>
          </p:cNvPr>
          <p:cNvGrpSpPr/>
          <p:nvPr/>
        </p:nvGrpSpPr>
        <p:grpSpPr>
          <a:xfrm>
            <a:off x="6573820" y="2340613"/>
            <a:ext cx="1851660" cy="1851660"/>
            <a:chOff x="8765093" y="1977817"/>
            <a:chExt cx="2468880" cy="246888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FA5A61D2-A879-4A07-9259-E38A1B23E594}"/>
                </a:ext>
              </a:extLst>
            </p:cNvPr>
            <p:cNvSpPr/>
            <p:nvPr/>
          </p:nvSpPr>
          <p:spPr bwMode="auto">
            <a:xfrm>
              <a:off x="8765093" y="1977817"/>
              <a:ext cx="2468880" cy="2468880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E006BB-7303-4EBA-B068-93818B962E27}"/>
                </a:ext>
              </a:extLst>
            </p:cNvPr>
            <p:cNvGrpSpPr/>
            <p:nvPr/>
          </p:nvGrpSpPr>
          <p:grpSpPr>
            <a:xfrm>
              <a:off x="8993428" y="2197592"/>
              <a:ext cx="2012210" cy="1990003"/>
              <a:chOff x="8909291" y="2017575"/>
              <a:chExt cx="2012210" cy="199000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1B0993D-B39E-45A2-BA62-42AD2A632CB5}"/>
                  </a:ext>
                </a:extLst>
              </p:cNvPr>
              <p:cNvGrpSpPr/>
              <p:nvPr/>
            </p:nvGrpSpPr>
            <p:grpSpPr>
              <a:xfrm>
                <a:off x="8919965" y="2284216"/>
                <a:ext cx="1990863" cy="1723362"/>
                <a:chOff x="8954154" y="2284216"/>
                <a:chExt cx="1990863" cy="1723362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673AA2FB-A3A3-4147-BCF5-CEAFA57D4669}"/>
                    </a:ext>
                  </a:extLst>
                </p:cNvPr>
                <p:cNvGrpSpPr/>
                <p:nvPr/>
              </p:nvGrpSpPr>
              <p:grpSpPr>
                <a:xfrm>
                  <a:off x="8954154" y="2404119"/>
                  <a:ext cx="601487" cy="703173"/>
                  <a:chOff x="5225756" y="3078295"/>
                  <a:chExt cx="601487" cy="703173"/>
                </a:xfrm>
              </p:grpSpPr>
              <p:sp>
                <p:nvSpPr>
                  <p:cNvPr id="131" name="Title 1">
                    <a:extLst>
                      <a:ext uri="{FF2B5EF4-FFF2-40B4-BE49-F238E27FC236}">
                        <a16:creationId xmlns:a16="http://schemas.microsoft.com/office/drawing/2014/main" id="{9D5149C9-8F7C-4856-816C-28460488C3A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5756" y="3078295"/>
                    <a:ext cx="601487" cy="12311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699557">
                      <a:lnSpc>
                        <a:spcPct val="100000"/>
                      </a:lnSpc>
                      <a:defRPr/>
                    </a:pP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API server</a:t>
                    </a:r>
                  </a:p>
                </p:txBody>
              </p:sp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8E2CB886-67F8-413E-844F-EB9BF2987D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9976" y="324787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90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155" name="plug" title="Icon of a power plug showing an A to B connection">
                    <a:extLst>
                      <a:ext uri="{FF2B5EF4-FFF2-40B4-BE49-F238E27FC236}">
                        <a16:creationId xmlns:a16="http://schemas.microsoft.com/office/drawing/2014/main" id="{FE74FBFF-FBED-4C6A-AEC5-718B28A9AB2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373193" y="3369100"/>
                    <a:ext cx="307154" cy="291146"/>
                  </a:xfrm>
                  <a:custGeom>
                    <a:avLst/>
                    <a:gdLst>
                      <a:gd name="T0" fmla="*/ 169 w 346"/>
                      <a:gd name="T1" fmla="*/ 90 h 328"/>
                      <a:gd name="T2" fmla="*/ 199 w 346"/>
                      <a:gd name="T3" fmla="*/ 61 h 328"/>
                      <a:gd name="T4" fmla="*/ 279 w 346"/>
                      <a:gd name="T5" fmla="*/ 63 h 328"/>
                      <a:gd name="T6" fmla="*/ 279 w 346"/>
                      <a:gd name="T7" fmla="*/ 63 h 328"/>
                      <a:gd name="T8" fmla="*/ 277 w 346"/>
                      <a:gd name="T9" fmla="*/ 143 h 328"/>
                      <a:gd name="T10" fmla="*/ 247 w 346"/>
                      <a:gd name="T11" fmla="*/ 172 h 328"/>
                      <a:gd name="T12" fmla="*/ 169 w 346"/>
                      <a:gd name="T13" fmla="*/ 90 h 328"/>
                      <a:gd name="T14" fmla="*/ 279 w 346"/>
                      <a:gd name="T15" fmla="*/ 63 h 328"/>
                      <a:gd name="T16" fmla="*/ 346 w 346"/>
                      <a:gd name="T17" fmla="*/ 0 h 328"/>
                      <a:gd name="T18" fmla="*/ 99 w 346"/>
                      <a:gd name="T19" fmla="*/ 156 h 328"/>
                      <a:gd name="T20" fmla="*/ 69 w 346"/>
                      <a:gd name="T21" fmla="*/ 185 h 328"/>
                      <a:gd name="T22" fmla="*/ 67 w 346"/>
                      <a:gd name="T23" fmla="*/ 265 h 328"/>
                      <a:gd name="T24" fmla="*/ 67 w 346"/>
                      <a:gd name="T25" fmla="*/ 265 h 328"/>
                      <a:gd name="T26" fmla="*/ 147 w 346"/>
                      <a:gd name="T27" fmla="*/ 267 h 328"/>
                      <a:gd name="T28" fmla="*/ 177 w 346"/>
                      <a:gd name="T29" fmla="*/ 238 h 328"/>
                      <a:gd name="T30" fmla="*/ 99 w 346"/>
                      <a:gd name="T31" fmla="*/ 156 h 328"/>
                      <a:gd name="T32" fmla="*/ 67 w 346"/>
                      <a:gd name="T33" fmla="*/ 265 h 328"/>
                      <a:gd name="T34" fmla="*/ 0 w 346"/>
                      <a:gd name="T35" fmla="*/ 328 h 328"/>
                      <a:gd name="T36" fmla="*/ 157 w 346"/>
                      <a:gd name="T37" fmla="*/ 143 h 328"/>
                      <a:gd name="T38" fmla="*/ 120 w 346"/>
                      <a:gd name="T39" fmla="*/ 178 h 328"/>
                      <a:gd name="T40" fmla="*/ 193 w 346"/>
                      <a:gd name="T41" fmla="*/ 181 h 328"/>
                      <a:gd name="T42" fmla="*/ 156 w 346"/>
                      <a:gd name="T43" fmla="*/ 216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46" h="328">
                        <a:moveTo>
                          <a:pt x="169" y="90"/>
                        </a:moveTo>
                        <a:cubicBezTo>
                          <a:pt x="199" y="61"/>
                          <a:pt x="199" y="61"/>
                          <a:pt x="199" y="61"/>
                        </a:cubicBezTo>
                        <a:cubicBezTo>
                          <a:pt x="222" y="40"/>
                          <a:pt x="258" y="41"/>
                          <a:pt x="279" y="63"/>
                        </a:cubicBezTo>
                        <a:cubicBezTo>
                          <a:pt x="279" y="63"/>
                          <a:pt x="279" y="63"/>
                          <a:pt x="279" y="63"/>
                        </a:cubicBezTo>
                        <a:cubicBezTo>
                          <a:pt x="300" y="86"/>
                          <a:pt x="300" y="122"/>
                          <a:pt x="277" y="143"/>
                        </a:cubicBezTo>
                        <a:cubicBezTo>
                          <a:pt x="247" y="172"/>
                          <a:pt x="247" y="172"/>
                          <a:pt x="247" y="172"/>
                        </a:cubicBezTo>
                        <a:lnTo>
                          <a:pt x="169" y="90"/>
                        </a:lnTo>
                        <a:close/>
                        <a:moveTo>
                          <a:pt x="279" y="63"/>
                        </a:moveTo>
                        <a:cubicBezTo>
                          <a:pt x="346" y="0"/>
                          <a:pt x="346" y="0"/>
                          <a:pt x="346" y="0"/>
                        </a:cubicBezTo>
                        <a:moveTo>
                          <a:pt x="99" y="156"/>
                        </a:moveTo>
                        <a:cubicBezTo>
                          <a:pt x="69" y="185"/>
                          <a:pt x="69" y="185"/>
                          <a:pt x="69" y="185"/>
                        </a:cubicBezTo>
                        <a:cubicBezTo>
                          <a:pt x="46" y="206"/>
                          <a:pt x="46" y="242"/>
                          <a:pt x="67" y="265"/>
                        </a:cubicBezTo>
                        <a:cubicBezTo>
                          <a:pt x="67" y="265"/>
                          <a:pt x="67" y="265"/>
                          <a:pt x="67" y="265"/>
                        </a:cubicBezTo>
                        <a:cubicBezTo>
                          <a:pt x="88" y="287"/>
                          <a:pt x="124" y="288"/>
                          <a:pt x="147" y="267"/>
                        </a:cubicBezTo>
                        <a:cubicBezTo>
                          <a:pt x="177" y="238"/>
                          <a:pt x="177" y="238"/>
                          <a:pt x="177" y="238"/>
                        </a:cubicBezTo>
                        <a:lnTo>
                          <a:pt x="99" y="156"/>
                        </a:lnTo>
                        <a:close/>
                        <a:moveTo>
                          <a:pt x="67" y="265"/>
                        </a:moveTo>
                        <a:cubicBezTo>
                          <a:pt x="0" y="328"/>
                          <a:pt x="0" y="328"/>
                          <a:pt x="0" y="328"/>
                        </a:cubicBezTo>
                        <a:moveTo>
                          <a:pt x="157" y="143"/>
                        </a:moveTo>
                        <a:cubicBezTo>
                          <a:pt x="120" y="178"/>
                          <a:pt x="120" y="178"/>
                          <a:pt x="120" y="178"/>
                        </a:cubicBezTo>
                        <a:moveTo>
                          <a:pt x="193" y="181"/>
                        </a:moveTo>
                        <a:cubicBezTo>
                          <a:pt x="156" y="216"/>
                          <a:pt x="156" y="216"/>
                          <a:pt x="156" y="216"/>
                        </a:cubicBezTo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675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1D7D971F-3261-4D0E-A4B3-1600B6E78752}"/>
                    </a:ext>
                  </a:extLst>
                </p:cNvPr>
                <p:cNvGrpSpPr/>
                <p:nvPr/>
              </p:nvGrpSpPr>
              <p:grpSpPr>
                <a:xfrm>
                  <a:off x="9648842" y="3181294"/>
                  <a:ext cx="601487" cy="826284"/>
                  <a:chOff x="5175257" y="3960674"/>
                  <a:chExt cx="601487" cy="826284"/>
                </a:xfrm>
              </p:grpSpPr>
              <p:sp>
                <p:nvSpPr>
                  <p:cNvPr id="159" name="Title 1">
                    <a:extLst>
                      <a:ext uri="{FF2B5EF4-FFF2-40B4-BE49-F238E27FC236}">
                        <a16:creationId xmlns:a16="http://schemas.microsoft.com/office/drawing/2014/main" id="{1033777A-FF27-448E-AB5C-C5278CB104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75257" y="3960674"/>
                    <a:ext cx="601487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699557">
                      <a:lnSpc>
                        <a:spcPct val="100000"/>
                      </a:lnSpc>
                      <a:defRPr/>
                    </a:pP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Controller Manager</a:t>
                    </a:r>
                  </a:p>
                </p:txBody>
              </p:sp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481680D9-7D98-430F-8B9D-35697B6ED9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9477" y="425336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90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162" name="remote" title="Icon of a remote control">
                    <a:extLst>
                      <a:ext uri="{FF2B5EF4-FFF2-40B4-BE49-F238E27FC236}">
                        <a16:creationId xmlns:a16="http://schemas.microsoft.com/office/drawing/2014/main" id="{9B832F4F-20EB-42AC-AF25-6E7D8B752ADF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399859" y="4337283"/>
                    <a:ext cx="152825" cy="365760"/>
                  </a:xfrm>
                  <a:custGeom>
                    <a:avLst/>
                    <a:gdLst>
                      <a:gd name="T0" fmla="*/ 87 w 107"/>
                      <a:gd name="T1" fmla="*/ 188 h 261"/>
                      <a:gd name="T2" fmla="*/ 71 w 107"/>
                      <a:gd name="T3" fmla="*/ 261 h 261"/>
                      <a:gd name="T4" fmla="*/ 19 w 107"/>
                      <a:gd name="T5" fmla="*/ 245 h 261"/>
                      <a:gd name="T6" fmla="*/ 0 w 107"/>
                      <a:gd name="T7" fmla="*/ 110 h 261"/>
                      <a:gd name="T8" fmla="*/ 18 w 107"/>
                      <a:gd name="T9" fmla="*/ 0 h 261"/>
                      <a:gd name="T10" fmla="*/ 107 w 107"/>
                      <a:gd name="T11" fmla="*/ 18 h 261"/>
                      <a:gd name="T12" fmla="*/ 54 w 107"/>
                      <a:gd name="T13" fmla="*/ 35 h 261"/>
                      <a:gd name="T14" fmla="*/ 52 w 107"/>
                      <a:gd name="T15" fmla="*/ 36 h 261"/>
                      <a:gd name="T16" fmla="*/ 54 w 107"/>
                      <a:gd name="T17" fmla="*/ 35 h 261"/>
                      <a:gd name="T18" fmla="*/ 70 w 107"/>
                      <a:gd name="T19" fmla="*/ 52 h 261"/>
                      <a:gd name="T20" fmla="*/ 72 w 107"/>
                      <a:gd name="T21" fmla="*/ 54 h 261"/>
                      <a:gd name="T22" fmla="*/ 37 w 107"/>
                      <a:gd name="T23" fmla="*/ 52 h 261"/>
                      <a:gd name="T24" fmla="*/ 35 w 107"/>
                      <a:gd name="T25" fmla="*/ 54 h 261"/>
                      <a:gd name="T26" fmla="*/ 37 w 107"/>
                      <a:gd name="T27" fmla="*/ 52 h 261"/>
                      <a:gd name="T28" fmla="*/ 70 w 107"/>
                      <a:gd name="T29" fmla="*/ 86 h 261"/>
                      <a:gd name="T30" fmla="*/ 72 w 107"/>
                      <a:gd name="T31" fmla="*/ 88 h 261"/>
                      <a:gd name="T32" fmla="*/ 37 w 107"/>
                      <a:gd name="T33" fmla="*/ 86 h 261"/>
                      <a:gd name="T34" fmla="*/ 35 w 107"/>
                      <a:gd name="T35" fmla="*/ 88 h 261"/>
                      <a:gd name="T36" fmla="*/ 37 w 107"/>
                      <a:gd name="T37" fmla="*/ 86 h 261"/>
                      <a:gd name="T38" fmla="*/ 70 w 107"/>
                      <a:gd name="T39" fmla="*/ 121 h 261"/>
                      <a:gd name="T40" fmla="*/ 72 w 107"/>
                      <a:gd name="T41" fmla="*/ 123 h 261"/>
                      <a:gd name="T42" fmla="*/ 37 w 107"/>
                      <a:gd name="T43" fmla="*/ 121 h 261"/>
                      <a:gd name="T44" fmla="*/ 35 w 107"/>
                      <a:gd name="T45" fmla="*/ 123 h 261"/>
                      <a:gd name="T46" fmla="*/ 37 w 107"/>
                      <a:gd name="T47" fmla="*/ 121 h 261"/>
                      <a:gd name="T48" fmla="*/ 52 w 107"/>
                      <a:gd name="T49" fmla="*/ 69 h 261"/>
                      <a:gd name="T50" fmla="*/ 54 w 107"/>
                      <a:gd name="T51" fmla="*/ 71 h 261"/>
                      <a:gd name="T52" fmla="*/ 54 w 107"/>
                      <a:gd name="T53" fmla="*/ 156 h 261"/>
                      <a:gd name="T54" fmla="*/ 52 w 107"/>
                      <a:gd name="T55" fmla="*/ 158 h 261"/>
                      <a:gd name="T56" fmla="*/ 54 w 107"/>
                      <a:gd name="T57" fmla="*/ 156 h 261"/>
                      <a:gd name="T58" fmla="*/ 52 w 107"/>
                      <a:gd name="T59" fmla="*/ 191 h 261"/>
                      <a:gd name="T60" fmla="*/ 54 w 107"/>
                      <a:gd name="T61" fmla="*/ 192 h 261"/>
                      <a:gd name="T62" fmla="*/ 54 w 107"/>
                      <a:gd name="T63" fmla="*/ 226 h 261"/>
                      <a:gd name="T64" fmla="*/ 52 w 107"/>
                      <a:gd name="T65" fmla="*/ 227 h 261"/>
                      <a:gd name="T66" fmla="*/ 54 w 107"/>
                      <a:gd name="T67" fmla="*/ 226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7" h="261">
                        <a:moveTo>
                          <a:pt x="106" y="110"/>
                        </a:moveTo>
                        <a:cubicBezTo>
                          <a:pt x="87" y="188"/>
                          <a:pt x="87" y="188"/>
                          <a:pt x="87" y="188"/>
                        </a:cubicBezTo>
                        <a:cubicBezTo>
                          <a:pt x="87" y="245"/>
                          <a:pt x="87" y="245"/>
                          <a:pt x="87" y="245"/>
                        </a:cubicBezTo>
                        <a:cubicBezTo>
                          <a:pt x="87" y="254"/>
                          <a:pt x="80" y="261"/>
                          <a:pt x="71" y="261"/>
                        </a:cubicBezTo>
                        <a:cubicBezTo>
                          <a:pt x="35" y="261"/>
                          <a:pt x="35" y="261"/>
                          <a:pt x="35" y="261"/>
                        </a:cubicBezTo>
                        <a:cubicBezTo>
                          <a:pt x="26" y="261"/>
                          <a:pt x="19" y="254"/>
                          <a:pt x="19" y="245"/>
                        </a:cubicBezTo>
                        <a:cubicBezTo>
                          <a:pt x="19" y="188"/>
                          <a:pt x="19" y="188"/>
                          <a:pt x="19" y="188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0" y="8"/>
                          <a:pt x="8" y="0"/>
                          <a:pt x="18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9" y="0"/>
                          <a:pt x="107" y="8"/>
                          <a:pt x="107" y="18"/>
                        </a:cubicBezTo>
                        <a:lnTo>
                          <a:pt x="106" y="110"/>
                        </a:lnTo>
                        <a:close/>
                        <a:moveTo>
                          <a:pt x="54" y="35"/>
                        </a:moveTo>
                        <a:cubicBezTo>
                          <a:pt x="52" y="35"/>
                          <a:pt x="52" y="35"/>
                          <a:pt x="52" y="35"/>
                        </a:cubicBezTo>
                        <a:cubicBezTo>
                          <a:pt x="52" y="36"/>
                          <a:pt x="52" y="36"/>
                          <a:pt x="52" y="36"/>
                        </a:cubicBezTo>
                        <a:cubicBezTo>
                          <a:pt x="54" y="36"/>
                          <a:pt x="54" y="36"/>
                          <a:pt x="54" y="36"/>
                        </a:cubicBezTo>
                        <a:lnTo>
                          <a:pt x="54" y="35"/>
                        </a:lnTo>
                        <a:close/>
                        <a:moveTo>
                          <a:pt x="72" y="52"/>
                        </a:moveTo>
                        <a:cubicBezTo>
                          <a:pt x="70" y="52"/>
                          <a:pt x="70" y="52"/>
                          <a:pt x="70" y="52"/>
                        </a:cubicBezTo>
                        <a:cubicBezTo>
                          <a:pt x="70" y="54"/>
                          <a:pt x="70" y="54"/>
                          <a:pt x="70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lnTo>
                          <a:pt x="72" y="52"/>
                        </a:lnTo>
                        <a:close/>
                        <a:moveTo>
                          <a:pt x="37" y="52"/>
                        </a:moveTo>
                        <a:cubicBezTo>
                          <a:pt x="35" y="52"/>
                          <a:pt x="35" y="52"/>
                          <a:pt x="35" y="52"/>
                        </a:cubicBezTo>
                        <a:cubicBezTo>
                          <a:pt x="35" y="54"/>
                          <a:pt x="35" y="54"/>
                          <a:pt x="35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lnTo>
                          <a:pt x="37" y="52"/>
                        </a:lnTo>
                        <a:close/>
                        <a:moveTo>
                          <a:pt x="72" y="86"/>
                        </a:moveTo>
                        <a:cubicBezTo>
                          <a:pt x="70" y="86"/>
                          <a:pt x="70" y="86"/>
                          <a:pt x="70" y="86"/>
                        </a:cubicBezTo>
                        <a:cubicBezTo>
                          <a:pt x="70" y="88"/>
                          <a:pt x="70" y="88"/>
                          <a:pt x="70" y="88"/>
                        </a:cubicBezTo>
                        <a:cubicBezTo>
                          <a:pt x="72" y="88"/>
                          <a:pt x="72" y="88"/>
                          <a:pt x="72" y="88"/>
                        </a:cubicBezTo>
                        <a:lnTo>
                          <a:pt x="72" y="86"/>
                        </a:lnTo>
                        <a:close/>
                        <a:moveTo>
                          <a:pt x="37" y="86"/>
                        </a:moveTo>
                        <a:cubicBezTo>
                          <a:pt x="35" y="86"/>
                          <a:pt x="35" y="86"/>
                          <a:pt x="35" y="86"/>
                        </a:cubicBezTo>
                        <a:cubicBezTo>
                          <a:pt x="35" y="88"/>
                          <a:pt x="35" y="88"/>
                          <a:pt x="35" y="88"/>
                        </a:cubicBezTo>
                        <a:cubicBezTo>
                          <a:pt x="37" y="88"/>
                          <a:pt x="37" y="88"/>
                          <a:pt x="37" y="88"/>
                        </a:cubicBezTo>
                        <a:lnTo>
                          <a:pt x="37" y="86"/>
                        </a:lnTo>
                        <a:close/>
                        <a:moveTo>
                          <a:pt x="72" y="121"/>
                        </a:moveTo>
                        <a:cubicBezTo>
                          <a:pt x="70" y="121"/>
                          <a:pt x="70" y="121"/>
                          <a:pt x="70" y="121"/>
                        </a:cubicBezTo>
                        <a:cubicBezTo>
                          <a:pt x="70" y="123"/>
                          <a:pt x="70" y="123"/>
                          <a:pt x="70" y="123"/>
                        </a:cubicBezTo>
                        <a:cubicBezTo>
                          <a:pt x="72" y="123"/>
                          <a:pt x="72" y="123"/>
                          <a:pt x="72" y="123"/>
                        </a:cubicBezTo>
                        <a:lnTo>
                          <a:pt x="72" y="121"/>
                        </a:lnTo>
                        <a:close/>
                        <a:moveTo>
                          <a:pt x="37" y="121"/>
                        </a:moveTo>
                        <a:cubicBezTo>
                          <a:pt x="35" y="121"/>
                          <a:pt x="35" y="121"/>
                          <a:pt x="35" y="121"/>
                        </a:cubicBezTo>
                        <a:cubicBezTo>
                          <a:pt x="35" y="123"/>
                          <a:pt x="35" y="123"/>
                          <a:pt x="35" y="123"/>
                        </a:cubicBezTo>
                        <a:cubicBezTo>
                          <a:pt x="37" y="123"/>
                          <a:pt x="37" y="123"/>
                          <a:pt x="37" y="123"/>
                        </a:cubicBezTo>
                        <a:lnTo>
                          <a:pt x="37" y="121"/>
                        </a:lnTo>
                        <a:close/>
                        <a:moveTo>
                          <a:pt x="54" y="69"/>
                        </a:moveTo>
                        <a:cubicBezTo>
                          <a:pt x="52" y="69"/>
                          <a:pt x="52" y="69"/>
                          <a:pt x="52" y="69"/>
                        </a:cubicBezTo>
                        <a:cubicBezTo>
                          <a:pt x="52" y="71"/>
                          <a:pt x="52" y="71"/>
                          <a:pt x="52" y="71"/>
                        </a:cubicBezTo>
                        <a:cubicBezTo>
                          <a:pt x="54" y="71"/>
                          <a:pt x="54" y="71"/>
                          <a:pt x="54" y="71"/>
                        </a:cubicBezTo>
                        <a:lnTo>
                          <a:pt x="54" y="69"/>
                        </a:lnTo>
                        <a:close/>
                        <a:moveTo>
                          <a:pt x="54" y="156"/>
                        </a:moveTo>
                        <a:cubicBezTo>
                          <a:pt x="52" y="156"/>
                          <a:pt x="52" y="156"/>
                          <a:pt x="52" y="156"/>
                        </a:cubicBezTo>
                        <a:cubicBezTo>
                          <a:pt x="52" y="158"/>
                          <a:pt x="52" y="158"/>
                          <a:pt x="52" y="158"/>
                        </a:cubicBezTo>
                        <a:cubicBezTo>
                          <a:pt x="54" y="158"/>
                          <a:pt x="54" y="158"/>
                          <a:pt x="54" y="158"/>
                        </a:cubicBezTo>
                        <a:lnTo>
                          <a:pt x="54" y="156"/>
                        </a:lnTo>
                        <a:close/>
                        <a:moveTo>
                          <a:pt x="54" y="191"/>
                        </a:moveTo>
                        <a:cubicBezTo>
                          <a:pt x="52" y="191"/>
                          <a:pt x="52" y="191"/>
                          <a:pt x="52" y="191"/>
                        </a:cubicBezTo>
                        <a:cubicBezTo>
                          <a:pt x="52" y="192"/>
                          <a:pt x="52" y="192"/>
                          <a:pt x="52" y="192"/>
                        </a:cubicBezTo>
                        <a:cubicBezTo>
                          <a:pt x="54" y="192"/>
                          <a:pt x="54" y="192"/>
                          <a:pt x="54" y="192"/>
                        </a:cubicBezTo>
                        <a:lnTo>
                          <a:pt x="54" y="191"/>
                        </a:lnTo>
                        <a:close/>
                        <a:moveTo>
                          <a:pt x="54" y="226"/>
                        </a:moveTo>
                        <a:cubicBezTo>
                          <a:pt x="52" y="226"/>
                          <a:pt x="52" y="226"/>
                          <a:pt x="52" y="226"/>
                        </a:cubicBezTo>
                        <a:cubicBezTo>
                          <a:pt x="52" y="227"/>
                          <a:pt x="52" y="227"/>
                          <a:pt x="52" y="227"/>
                        </a:cubicBezTo>
                        <a:cubicBezTo>
                          <a:pt x="54" y="227"/>
                          <a:pt x="54" y="227"/>
                          <a:pt x="54" y="227"/>
                        </a:cubicBezTo>
                        <a:lnTo>
                          <a:pt x="54" y="226"/>
                        </a:lnTo>
                        <a:close/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6FD32895-A199-45C9-B009-AAFFEE05BD19}"/>
                    </a:ext>
                  </a:extLst>
                </p:cNvPr>
                <p:cNvGrpSpPr/>
                <p:nvPr/>
              </p:nvGrpSpPr>
              <p:grpSpPr>
                <a:xfrm>
                  <a:off x="8954154" y="3304405"/>
                  <a:ext cx="601487" cy="703173"/>
                  <a:chOff x="6300176" y="4082595"/>
                  <a:chExt cx="601487" cy="703173"/>
                </a:xfrm>
              </p:grpSpPr>
              <p:sp>
                <p:nvSpPr>
                  <p:cNvPr id="165" name="Title 1">
                    <a:extLst>
                      <a:ext uri="{FF2B5EF4-FFF2-40B4-BE49-F238E27FC236}">
                        <a16:creationId xmlns:a16="http://schemas.microsoft.com/office/drawing/2014/main" id="{A80DDDFA-0668-47AB-AB3F-1A78A7F0527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300176" y="4082595"/>
                    <a:ext cx="601487" cy="12311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699557">
                      <a:lnSpc>
                        <a:spcPct val="100000"/>
                      </a:lnSpc>
                      <a:defRPr/>
                    </a:pP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Scheduler</a:t>
                    </a:r>
                  </a:p>
                </p:txBody>
              </p:sp>
              <p:sp>
                <p:nvSpPr>
                  <p:cNvPr id="168" name="Rectangle: Rounded Corners 167">
                    <a:extLst>
                      <a:ext uri="{FF2B5EF4-FFF2-40B4-BE49-F238E27FC236}">
                        <a16:creationId xmlns:a16="http://schemas.microsoft.com/office/drawing/2014/main" id="{7DF0149B-1730-4BC5-BE07-5BCF67A326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4396" y="425217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90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169" name="Calendar" title="Icon of a calendar">
                    <a:extLst>
                      <a:ext uri="{FF2B5EF4-FFF2-40B4-BE49-F238E27FC236}">
                        <a16:creationId xmlns:a16="http://schemas.microsoft.com/office/drawing/2014/main" id="{9B718C9C-473A-4D7A-B1B8-A09DC767CD60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437177" y="4361816"/>
                    <a:ext cx="328027" cy="314314"/>
                  </a:xfrm>
                  <a:custGeom>
                    <a:avLst/>
                    <a:gdLst>
                      <a:gd name="T0" fmla="*/ 598 w 598"/>
                      <a:gd name="T1" fmla="*/ 573 h 573"/>
                      <a:gd name="T2" fmla="*/ 0 w 598"/>
                      <a:gd name="T3" fmla="*/ 59 h 573"/>
                      <a:gd name="T4" fmla="*/ 598 w 598"/>
                      <a:gd name="T5" fmla="*/ 341 h 573"/>
                      <a:gd name="T6" fmla="*/ 598 w 598"/>
                      <a:gd name="T7" fmla="*/ 176 h 573"/>
                      <a:gd name="T8" fmla="*/ 120 w 598"/>
                      <a:gd name="T9" fmla="*/ 121 h 573"/>
                      <a:gd name="T10" fmla="*/ 477 w 598"/>
                      <a:gd name="T11" fmla="*/ 121 h 573"/>
                      <a:gd name="T12" fmla="*/ 246 w 598"/>
                      <a:gd name="T13" fmla="*/ 252 h 573"/>
                      <a:gd name="T14" fmla="*/ 232 w 598"/>
                      <a:gd name="T15" fmla="*/ 266 h 573"/>
                      <a:gd name="T16" fmla="*/ 246 w 598"/>
                      <a:gd name="T17" fmla="*/ 259 h 573"/>
                      <a:gd name="T18" fmla="*/ 365 w 598"/>
                      <a:gd name="T19" fmla="*/ 252 h 573"/>
                      <a:gd name="T20" fmla="*/ 351 w 598"/>
                      <a:gd name="T21" fmla="*/ 266 h 573"/>
                      <a:gd name="T22" fmla="*/ 365 w 598"/>
                      <a:gd name="T23" fmla="*/ 257 h 573"/>
                      <a:gd name="T24" fmla="*/ 484 w 598"/>
                      <a:gd name="T25" fmla="*/ 252 h 573"/>
                      <a:gd name="T26" fmla="*/ 470 w 598"/>
                      <a:gd name="T27" fmla="*/ 266 h 573"/>
                      <a:gd name="T28" fmla="*/ 484 w 598"/>
                      <a:gd name="T29" fmla="*/ 259 h 573"/>
                      <a:gd name="T30" fmla="*/ 246 w 598"/>
                      <a:gd name="T31" fmla="*/ 332 h 573"/>
                      <a:gd name="T32" fmla="*/ 232 w 598"/>
                      <a:gd name="T33" fmla="*/ 344 h 573"/>
                      <a:gd name="T34" fmla="*/ 246 w 598"/>
                      <a:gd name="T35" fmla="*/ 339 h 573"/>
                      <a:gd name="T36" fmla="*/ 365 w 598"/>
                      <a:gd name="T37" fmla="*/ 332 h 573"/>
                      <a:gd name="T38" fmla="*/ 351 w 598"/>
                      <a:gd name="T39" fmla="*/ 344 h 573"/>
                      <a:gd name="T40" fmla="*/ 365 w 598"/>
                      <a:gd name="T41" fmla="*/ 337 h 573"/>
                      <a:gd name="T42" fmla="*/ 484 w 598"/>
                      <a:gd name="T43" fmla="*/ 332 h 573"/>
                      <a:gd name="T44" fmla="*/ 470 w 598"/>
                      <a:gd name="T45" fmla="*/ 344 h 573"/>
                      <a:gd name="T46" fmla="*/ 484 w 598"/>
                      <a:gd name="T47" fmla="*/ 339 h 573"/>
                      <a:gd name="T48" fmla="*/ 127 w 598"/>
                      <a:gd name="T49" fmla="*/ 332 h 573"/>
                      <a:gd name="T50" fmla="*/ 113 w 598"/>
                      <a:gd name="T51" fmla="*/ 344 h 573"/>
                      <a:gd name="T52" fmla="*/ 127 w 598"/>
                      <a:gd name="T53" fmla="*/ 337 h 573"/>
                      <a:gd name="T54" fmla="*/ 246 w 598"/>
                      <a:gd name="T55" fmla="*/ 410 h 573"/>
                      <a:gd name="T56" fmla="*/ 232 w 598"/>
                      <a:gd name="T57" fmla="*/ 424 h 573"/>
                      <a:gd name="T58" fmla="*/ 246 w 598"/>
                      <a:gd name="T59" fmla="*/ 417 h 573"/>
                      <a:gd name="T60" fmla="*/ 365 w 598"/>
                      <a:gd name="T61" fmla="*/ 410 h 573"/>
                      <a:gd name="T62" fmla="*/ 351 w 598"/>
                      <a:gd name="T63" fmla="*/ 424 h 573"/>
                      <a:gd name="T64" fmla="*/ 365 w 598"/>
                      <a:gd name="T65" fmla="*/ 417 h 573"/>
                      <a:gd name="T66" fmla="*/ 484 w 598"/>
                      <a:gd name="T67" fmla="*/ 410 h 573"/>
                      <a:gd name="T68" fmla="*/ 470 w 598"/>
                      <a:gd name="T69" fmla="*/ 424 h 573"/>
                      <a:gd name="T70" fmla="*/ 484 w 598"/>
                      <a:gd name="T71" fmla="*/ 417 h 573"/>
                      <a:gd name="T72" fmla="*/ 127 w 598"/>
                      <a:gd name="T73" fmla="*/ 410 h 573"/>
                      <a:gd name="T74" fmla="*/ 113 w 598"/>
                      <a:gd name="T75" fmla="*/ 424 h 573"/>
                      <a:gd name="T76" fmla="*/ 127 w 598"/>
                      <a:gd name="T77" fmla="*/ 417 h 573"/>
                      <a:gd name="T78" fmla="*/ 246 w 598"/>
                      <a:gd name="T79" fmla="*/ 490 h 573"/>
                      <a:gd name="T80" fmla="*/ 232 w 598"/>
                      <a:gd name="T81" fmla="*/ 504 h 573"/>
                      <a:gd name="T82" fmla="*/ 246 w 598"/>
                      <a:gd name="T83" fmla="*/ 497 h 573"/>
                      <a:gd name="T84" fmla="*/ 365 w 598"/>
                      <a:gd name="T85" fmla="*/ 490 h 573"/>
                      <a:gd name="T86" fmla="*/ 351 w 598"/>
                      <a:gd name="T87" fmla="*/ 504 h 573"/>
                      <a:gd name="T88" fmla="*/ 365 w 598"/>
                      <a:gd name="T89" fmla="*/ 497 h 573"/>
                      <a:gd name="T90" fmla="*/ 127 w 598"/>
                      <a:gd name="T91" fmla="*/ 490 h 573"/>
                      <a:gd name="T92" fmla="*/ 113 w 598"/>
                      <a:gd name="T93" fmla="*/ 504 h 573"/>
                      <a:gd name="T94" fmla="*/ 127 w 598"/>
                      <a:gd name="T95" fmla="*/ 495 h 5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598" h="573">
                        <a:moveTo>
                          <a:pt x="598" y="341"/>
                        </a:moveTo>
                        <a:lnTo>
                          <a:pt x="598" y="573"/>
                        </a:lnTo>
                        <a:lnTo>
                          <a:pt x="0" y="573"/>
                        </a:lnTo>
                        <a:lnTo>
                          <a:pt x="0" y="59"/>
                        </a:lnTo>
                        <a:lnTo>
                          <a:pt x="598" y="59"/>
                        </a:lnTo>
                        <a:lnTo>
                          <a:pt x="598" y="341"/>
                        </a:lnTo>
                        <a:moveTo>
                          <a:pt x="0" y="176"/>
                        </a:moveTo>
                        <a:lnTo>
                          <a:pt x="598" y="176"/>
                        </a:lnTo>
                        <a:moveTo>
                          <a:pt x="120" y="0"/>
                        </a:moveTo>
                        <a:lnTo>
                          <a:pt x="120" y="121"/>
                        </a:lnTo>
                        <a:moveTo>
                          <a:pt x="477" y="0"/>
                        </a:moveTo>
                        <a:lnTo>
                          <a:pt x="477" y="121"/>
                        </a:lnTo>
                        <a:moveTo>
                          <a:pt x="246" y="259"/>
                        </a:moveTo>
                        <a:lnTo>
                          <a:pt x="246" y="252"/>
                        </a:lnTo>
                        <a:lnTo>
                          <a:pt x="232" y="252"/>
                        </a:lnTo>
                        <a:lnTo>
                          <a:pt x="232" y="266"/>
                        </a:lnTo>
                        <a:lnTo>
                          <a:pt x="246" y="266"/>
                        </a:lnTo>
                        <a:lnTo>
                          <a:pt x="246" y="259"/>
                        </a:lnTo>
                        <a:moveTo>
                          <a:pt x="365" y="257"/>
                        </a:moveTo>
                        <a:lnTo>
                          <a:pt x="365" y="252"/>
                        </a:lnTo>
                        <a:lnTo>
                          <a:pt x="351" y="252"/>
                        </a:lnTo>
                        <a:lnTo>
                          <a:pt x="351" y="266"/>
                        </a:lnTo>
                        <a:lnTo>
                          <a:pt x="365" y="266"/>
                        </a:lnTo>
                        <a:lnTo>
                          <a:pt x="365" y="257"/>
                        </a:lnTo>
                        <a:moveTo>
                          <a:pt x="484" y="259"/>
                        </a:moveTo>
                        <a:lnTo>
                          <a:pt x="484" y="252"/>
                        </a:lnTo>
                        <a:lnTo>
                          <a:pt x="470" y="252"/>
                        </a:lnTo>
                        <a:lnTo>
                          <a:pt x="470" y="266"/>
                        </a:lnTo>
                        <a:lnTo>
                          <a:pt x="484" y="266"/>
                        </a:lnTo>
                        <a:lnTo>
                          <a:pt x="484" y="259"/>
                        </a:lnTo>
                        <a:moveTo>
                          <a:pt x="246" y="339"/>
                        </a:moveTo>
                        <a:lnTo>
                          <a:pt x="246" y="332"/>
                        </a:lnTo>
                        <a:lnTo>
                          <a:pt x="232" y="332"/>
                        </a:lnTo>
                        <a:lnTo>
                          <a:pt x="232" y="344"/>
                        </a:lnTo>
                        <a:lnTo>
                          <a:pt x="246" y="344"/>
                        </a:lnTo>
                        <a:lnTo>
                          <a:pt x="246" y="339"/>
                        </a:lnTo>
                        <a:moveTo>
                          <a:pt x="365" y="337"/>
                        </a:moveTo>
                        <a:lnTo>
                          <a:pt x="365" y="332"/>
                        </a:lnTo>
                        <a:lnTo>
                          <a:pt x="351" y="332"/>
                        </a:lnTo>
                        <a:lnTo>
                          <a:pt x="351" y="344"/>
                        </a:lnTo>
                        <a:lnTo>
                          <a:pt x="365" y="344"/>
                        </a:lnTo>
                        <a:lnTo>
                          <a:pt x="365" y="337"/>
                        </a:lnTo>
                        <a:moveTo>
                          <a:pt x="484" y="339"/>
                        </a:moveTo>
                        <a:lnTo>
                          <a:pt x="484" y="332"/>
                        </a:lnTo>
                        <a:lnTo>
                          <a:pt x="470" y="332"/>
                        </a:lnTo>
                        <a:lnTo>
                          <a:pt x="470" y="344"/>
                        </a:lnTo>
                        <a:lnTo>
                          <a:pt x="484" y="344"/>
                        </a:lnTo>
                        <a:lnTo>
                          <a:pt x="484" y="339"/>
                        </a:lnTo>
                        <a:moveTo>
                          <a:pt x="127" y="337"/>
                        </a:moveTo>
                        <a:lnTo>
                          <a:pt x="127" y="332"/>
                        </a:lnTo>
                        <a:lnTo>
                          <a:pt x="113" y="332"/>
                        </a:lnTo>
                        <a:lnTo>
                          <a:pt x="113" y="344"/>
                        </a:lnTo>
                        <a:lnTo>
                          <a:pt x="127" y="344"/>
                        </a:lnTo>
                        <a:lnTo>
                          <a:pt x="127" y="337"/>
                        </a:lnTo>
                        <a:moveTo>
                          <a:pt x="246" y="417"/>
                        </a:moveTo>
                        <a:lnTo>
                          <a:pt x="246" y="410"/>
                        </a:lnTo>
                        <a:lnTo>
                          <a:pt x="232" y="410"/>
                        </a:lnTo>
                        <a:lnTo>
                          <a:pt x="232" y="424"/>
                        </a:lnTo>
                        <a:lnTo>
                          <a:pt x="246" y="424"/>
                        </a:lnTo>
                        <a:lnTo>
                          <a:pt x="246" y="417"/>
                        </a:lnTo>
                        <a:moveTo>
                          <a:pt x="365" y="417"/>
                        </a:moveTo>
                        <a:lnTo>
                          <a:pt x="365" y="410"/>
                        </a:lnTo>
                        <a:lnTo>
                          <a:pt x="351" y="410"/>
                        </a:lnTo>
                        <a:lnTo>
                          <a:pt x="351" y="424"/>
                        </a:lnTo>
                        <a:lnTo>
                          <a:pt x="365" y="424"/>
                        </a:lnTo>
                        <a:lnTo>
                          <a:pt x="365" y="417"/>
                        </a:lnTo>
                        <a:moveTo>
                          <a:pt x="484" y="417"/>
                        </a:moveTo>
                        <a:lnTo>
                          <a:pt x="484" y="410"/>
                        </a:lnTo>
                        <a:lnTo>
                          <a:pt x="470" y="410"/>
                        </a:lnTo>
                        <a:lnTo>
                          <a:pt x="470" y="424"/>
                        </a:lnTo>
                        <a:lnTo>
                          <a:pt x="484" y="424"/>
                        </a:lnTo>
                        <a:lnTo>
                          <a:pt x="484" y="417"/>
                        </a:lnTo>
                        <a:moveTo>
                          <a:pt x="127" y="417"/>
                        </a:moveTo>
                        <a:lnTo>
                          <a:pt x="127" y="410"/>
                        </a:lnTo>
                        <a:lnTo>
                          <a:pt x="113" y="410"/>
                        </a:lnTo>
                        <a:lnTo>
                          <a:pt x="113" y="424"/>
                        </a:lnTo>
                        <a:lnTo>
                          <a:pt x="127" y="424"/>
                        </a:lnTo>
                        <a:lnTo>
                          <a:pt x="127" y="417"/>
                        </a:lnTo>
                        <a:moveTo>
                          <a:pt x="246" y="497"/>
                        </a:moveTo>
                        <a:lnTo>
                          <a:pt x="246" y="490"/>
                        </a:lnTo>
                        <a:lnTo>
                          <a:pt x="232" y="490"/>
                        </a:lnTo>
                        <a:lnTo>
                          <a:pt x="232" y="504"/>
                        </a:lnTo>
                        <a:lnTo>
                          <a:pt x="246" y="504"/>
                        </a:lnTo>
                        <a:lnTo>
                          <a:pt x="246" y="497"/>
                        </a:lnTo>
                        <a:moveTo>
                          <a:pt x="365" y="497"/>
                        </a:moveTo>
                        <a:lnTo>
                          <a:pt x="365" y="490"/>
                        </a:lnTo>
                        <a:lnTo>
                          <a:pt x="351" y="490"/>
                        </a:lnTo>
                        <a:lnTo>
                          <a:pt x="351" y="504"/>
                        </a:lnTo>
                        <a:lnTo>
                          <a:pt x="365" y="504"/>
                        </a:lnTo>
                        <a:lnTo>
                          <a:pt x="365" y="497"/>
                        </a:lnTo>
                        <a:moveTo>
                          <a:pt x="127" y="495"/>
                        </a:moveTo>
                        <a:lnTo>
                          <a:pt x="127" y="490"/>
                        </a:lnTo>
                        <a:lnTo>
                          <a:pt x="113" y="490"/>
                        </a:lnTo>
                        <a:lnTo>
                          <a:pt x="113" y="504"/>
                        </a:lnTo>
                        <a:lnTo>
                          <a:pt x="127" y="504"/>
                        </a:lnTo>
                        <a:lnTo>
                          <a:pt x="127" y="495"/>
                        </a:lnTo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DF4FFA4A-2F74-4C6A-A348-FD7F2A4164EA}"/>
                    </a:ext>
                  </a:extLst>
                </p:cNvPr>
                <p:cNvGrpSpPr/>
                <p:nvPr/>
              </p:nvGrpSpPr>
              <p:grpSpPr>
                <a:xfrm>
                  <a:off x="9684409" y="2284216"/>
                  <a:ext cx="530352" cy="823076"/>
                  <a:chOff x="9663646" y="2378342"/>
                  <a:chExt cx="530352" cy="823076"/>
                </a:xfrm>
              </p:grpSpPr>
              <p:sp>
                <p:nvSpPr>
                  <p:cNvPr id="183" name="Rectangle: Rounded Corners 182">
                    <a:extLst>
                      <a:ext uri="{FF2B5EF4-FFF2-40B4-BE49-F238E27FC236}">
                        <a16:creationId xmlns:a16="http://schemas.microsoft.com/office/drawing/2014/main" id="{07988B1E-09FA-4028-BAFF-0C5EB0165E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3646" y="2671066"/>
                    <a:ext cx="530352" cy="530352"/>
                  </a:xfrm>
                  <a:prstGeom prst="roundRect">
                    <a:avLst>
                      <a:gd name="adj" fmla="val 4203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err="1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4" name="Database_EFC7" title="Icon of a cylinder">
                    <a:extLst>
                      <a:ext uri="{FF2B5EF4-FFF2-40B4-BE49-F238E27FC236}">
                        <a16:creationId xmlns:a16="http://schemas.microsoft.com/office/drawing/2014/main" id="{6E36A6AA-AD1A-4A0C-A5BB-849427BC219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9807721" y="2778830"/>
                    <a:ext cx="242202" cy="314824"/>
                  </a:xfrm>
                  <a:custGeom>
                    <a:avLst/>
                    <a:gdLst>
                      <a:gd name="T0" fmla="*/ 2470 w 2511"/>
                      <a:gd name="T1" fmla="*/ 627 h 3264"/>
                      <a:gd name="T2" fmla="*/ 2511 w 2511"/>
                      <a:gd name="T3" fmla="*/ 627 h 3264"/>
                      <a:gd name="T4" fmla="*/ 2511 w 2511"/>
                      <a:gd name="T5" fmla="*/ 2762 h 3264"/>
                      <a:gd name="T6" fmla="*/ 1255 w 2511"/>
                      <a:gd name="T7" fmla="*/ 3264 h 3264"/>
                      <a:gd name="T8" fmla="*/ 0 w 2511"/>
                      <a:gd name="T9" fmla="*/ 2762 h 3264"/>
                      <a:gd name="T10" fmla="*/ 0 w 2511"/>
                      <a:gd name="T11" fmla="*/ 627 h 3264"/>
                      <a:gd name="T12" fmla="*/ 41 w 2511"/>
                      <a:gd name="T13" fmla="*/ 627 h 3264"/>
                      <a:gd name="T14" fmla="*/ 1255 w 2511"/>
                      <a:gd name="T15" fmla="*/ 1004 h 3264"/>
                      <a:gd name="T16" fmla="*/ 2470 w 2511"/>
                      <a:gd name="T17" fmla="*/ 627 h 3264"/>
                      <a:gd name="T18" fmla="*/ 1255 w 2511"/>
                      <a:gd name="T19" fmla="*/ 0 h 3264"/>
                      <a:gd name="T20" fmla="*/ 0 w 2511"/>
                      <a:gd name="T21" fmla="*/ 502 h 3264"/>
                      <a:gd name="T22" fmla="*/ 1255 w 2511"/>
                      <a:gd name="T23" fmla="*/ 1004 h 3264"/>
                      <a:gd name="T24" fmla="*/ 2511 w 2511"/>
                      <a:gd name="T25" fmla="*/ 502 h 3264"/>
                      <a:gd name="T26" fmla="*/ 1255 w 2511"/>
                      <a:gd name="T27" fmla="*/ 0 h 3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511" h="3264">
                        <a:moveTo>
                          <a:pt x="2470" y="627"/>
                        </a:moveTo>
                        <a:cubicBezTo>
                          <a:pt x="2511" y="627"/>
                          <a:pt x="2511" y="627"/>
                          <a:pt x="2511" y="627"/>
                        </a:cubicBezTo>
                        <a:cubicBezTo>
                          <a:pt x="2511" y="2762"/>
                          <a:pt x="2511" y="2762"/>
                          <a:pt x="2511" y="2762"/>
                        </a:cubicBezTo>
                        <a:cubicBezTo>
                          <a:pt x="2511" y="3040"/>
                          <a:pt x="1949" y="3264"/>
                          <a:pt x="1255" y="3264"/>
                        </a:cubicBezTo>
                        <a:cubicBezTo>
                          <a:pt x="562" y="3264"/>
                          <a:pt x="0" y="3040"/>
                          <a:pt x="0" y="2762"/>
                        </a:cubicBezTo>
                        <a:cubicBezTo>
                          <a:pt x="0" y="627"/>
                          <a:pt x="0" y="627"/>
                          <a:pt x="0" y="627"/>
                        </a:cubicBezTo>
                        <a:cubicBezTo>
                          <a:pt x="41" y="627"/>
                          <a:pt x="41" y="627"/>
                          <a:pt x="41" y="627"/>
                        </a:cubicBezTo>
                        <a:cubicBezTo>
                          <a:pt x="180" y="844"/>
                          <a:pt x="671" y="1004"/>
                          <a:pt x="1255" y="1004"/>
                        </a:cubicBezTo>
                        <a:cubicBezTo>
                          <a:pt x="1840" y="1004"/>
                          <a:pt x="2330" y="844"/>
                          <a:pt x="2470" y="627"/>
                        </a:cubicBezTo>
                        <a:close/>
                        <a:moveTo>
                          <a:pt x="1255" y="0"/>
                        </a:moveTo>
                        <a:cubicBezTo>
                          <a:pt x="562" y="0"/>
                          <a:pt x="0" y="224"/>
                          <a:pt x="0" y="502"/>
                        </a:cubicBezTo>
                        <a:cubicBezTo>
                          <a:pt x="0" y="779"/>
                          <a:pt x="562" y="1004"/>
                          <a:pt x="1255" y="1004"/>
                        </a:cubicBezTo>
                        <a:cubicBezTo>
                          <a:pt x="1949" y="1004"/>
                          <a:pt x="2511" y="779"/>
                          <a:pt x="2511" y="502"/>
                        </a:cubicBezTo>
                        <a:cubicBezTo>
                          <a:pt x="2511" y="224"/>
                          <a:pt x="1949" y="0"/>
                          <a:pt x="12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81" name="Title 1">
                    <a:extLst>
                      <a:ext uri="{FF2B5EF4-FFF2-40B4-BE49-F238E27FC236}">
                        <a16:creationId xmlns:a16="http://schemas.microsoft.com/office/drawing/2014/main" id="{384DB374-902E-414C-9EAB-E2D06137EFB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46503" y="2378342"/>
                    <a:ext cx="364639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699557">
                      <a:lnSpc>
                        <a:spcPct val="100000"/>
                      </a:lnSpc>
                      <a:defRPr/>
                    </a:pP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e</a:t>
                    </a:r>
                    <a:r>
                      <a:rPr lang="en-US" sz="600" spc="0" err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tcd</a:t>
                    </a: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 Store</a:t>
                    </a:r>
                  </a:p>
                </p:txBody>
              </p: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E8F9FCC-A61B-4A25-8D6B-13A6586F9B5A}"/>
                    </a:ext>
                  </a:extLst>
                </p:cNvPr>
                <p:cNvGrpSpPr/>
                <p:nvPr/>
              </p:nvGrpSpPr>
              <p:grpSpPr>
                <a:xfrm>
                  <a:off x="10343530" y="3181294"/>
                  <a:ext cx="601487" cy="826284"/>
                  <a:chOff x="10426657" y="3383175"/>
                  <a:chExt cx="601487" cy="826284"/>
                </a:xfrm>
              </p:grpSpPr>
              <p:sp>
                <p:nvSpPr>
                  <p:cNvPr id="186" name="Title 1">
                    <a:extLst>
                      <a:ext uri="{FF2B5EF4-FFF2-40B4-BE49-F238E27FC236}">
                        <a16:creationId xmlns:a16="http://schemas.microsoft.com/office/drawing/2014/main" id="{605F44BD-728E-4A86-8402-1DECFDC95F0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26657" y="3383175"/>
                    <a:ext cx="601487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699557">
                      <a:lnSpc>
                        <a:spcPct val="100000"/>
                      </a:lnSpc>
                      <a:defRPr/>
                    </a:pPr>
                    <a:r>
                      <a:rPr lang="en-US" sz="600" spc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Cloud Controller</a:t>
                    </a:r>
                  </a:p>
                </p:txBody>
              </p:sp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4937450A-1424-41DB-AF1E-62A7D5DC5F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60877" y="3675870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90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189" name="Freeform 13" title="Icon of a cloud">
                    <a:extLst>
                      <a:ext uri="{FF2B5EF4-FFF2-40B4-BE49-F238E27FC236}">
                        <a16:creationId xmlns:a16="http://schemas.microsoft.com/office/drawing/2014/main" id="{F775AB56-FF4B-4308-B1ED-986B1B578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524659" y="3831299"/>
                    <a:ext cx="406025" cy="222730"/>
                  </a:xfrm>
                  <a:custGeom>
                    <a:avLst/>
                    <a:gdLst>
                      <a:gd name="T0" fmla="*/ 384 w 771"/>
                      <a:gd name="T1" fmla="*/ 0 h 422"/>
                      <a:gd name="T2" fmla="*/ 549 w 771"/>
                      <a:gd name="T3" fmla="*/ 110 h 422"/>
                      <a:gd name="T4" fmla="*/ 551 w 771"/>
                      <a:gd name="T5" fmla="*/ 115 h 422"/>
                      <a:gd name="T6" fmla="*/ 565 w 771"/>
                      <a:gd name="T7" fmla="*/ 110 h 422"/>
                      <a:gd name="T8" fmla="*/ 612 w 771"/>
                      <a:gd name="T9" fmla="*/ 103 h 422"/>
                      <a:gd name="T10" fmla="*/ 771 w 771"/>
                      <a:gd name="T11" fmla="*/ 262 h 422"/>
                      <a:gd name="T12" fmla="*/ 628 w 771"/>
                      <a:gd name="T13" fmla="*/ 420 h 422"/>
                      <a:gd name="T14" fmla="*/ 616 w 771"/>
                      <a:gd name="T15" fmla="*/ 421 h 422"/>
                      <a:gd name="T16" fmla="*/ 610 w 771"/>
                      <a:gd name="T17" fmla="*/ 421 h 422"/>
                      <a:gd name="T18" fmla="*/ 98 w 771"/>
                      <a:gd name="T19" fmla="*/ 421 h 422"/>
                      <a:gd name="T20" fmla="*/ 91 w 771"/>
                      <a:gd name="T21" fmla="*/ 422 h 422"/>
                      <a:gd name="T22" fmla="*/ 74 w 771"/>
                      <a:gd name="T23" fmla="*/ 419 h 422"/>
                      <a:gd name="T24" fmla="*/ 12 w 771"/>
                      <a:gd name="T25" fmla="*/ 312 h 422"/>
                      <a:gd name="T26" fmla="*/ 101 w 771"/>
                      <a:gd name="T27" fmla="*/ 247 h 422"/>
                      <a:gd name="T28" fmla="*/ 108 w 771"/>
                      <a:gd name="T29" fmla="*/ 249 h 422"/>
                      <a:gd name="T30" fmla="*/ 106 w 771"/>
                      <a:gd name="T31" fmla="*/ 238 h 422"/>
                      <a:gd name="T32" fmla="*/ 119 w 771"/>
                      <a:gd name="T33" fmla="*/ 179 h 422"/>
                      <a:gd name="T34" fmla="*/ 201 w 771"/>
                      <a:gd name="T35" fmla="*/ 128 h 422"/>
                      <a:gd name="T36" fmla="*/ 213 w 771"/>
                      <a:gd name="T37" fmla="*/ 128 h 422"/>
                      <a:gd name="T38" fmla="*/ 213 w 771"/>
                      <a:gd name="T39" fmla="*/ 127 h 422"/>
                      <a:gd name="T40" fmla="*/ 384 w 771"/>
                      <a:gd name="T41" fmla="*/ 0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71" h="422">
                        <a:moveTo>
                          <a:pt x="384" y="0"/>
                        </a:moveTo>
                        <a:cubicBezTo>
                          <a:pt x="458" y="0"/>
                          <a:pt x="522" y="46"/>
                          <a:pt x="549" y="110"/>
                        </a:cubicBezTo>
                        <a:cubicBezTo>
                          <a:pt x="551" y="115"/>
                          <a:pt x="551" y="115"/>
                          <a:pt x="551" y="115"/>
                        </a:cubicBezTo>
                        <a:cubicBezTo>
                          <a:pt x="565" y="110"/>
                          <a:pt x="565" y="110"/>
                          <a:pt x="565" y="110"/>
                        </a:cubicBezTo>
                        <a:cubicBezTo>
                          <a:pt x="580" y="105"/>
                          <a:pt x="596" y="103"/>
                          <a:pt x="612" y="103"/>
                        </a:cubicBezTo>
                        <a:cubicBezTo>
                          <a:pt x="700" y="103"/>
                          <a:pt x="771" y="174"/>
                          <a:pt x="771" y="262"/>
                        </a:cubicBezTo>
                        <a:cubicBezTo>
                          <a:pt x="771" y="344"/>
                          <a:pt x="708" y="412"/>
                          <a:pt x="628" y="420"/>
                        </a:cubicBezTo>
                        <a:cubicBezTo>
                          <a:pt x="616" y="421"/>
                          <a:pt x="616" y="421"/>
                          <a:pt x="616" y="421"/>
                        </a:cubicBezTo>
                        <a:cubicBezTo>
                          <a:pt x="610" y="421"/>
                          <a:pt x="610" y="421"/>
                          <a:pt x="610" y="421"/>
                        </a:cubicBezTo>
                        <a:cubicBezTo>
                          <a:pt x="98" y="421"/>
                          <a:pt x="98" y="421"/>
                          <a:pt x="98" y="421"/>
                        </a:cubicBezTo>
                        <a:cubicBezTo>
                          <a:pt x="91" y="422"/>
                          <a:pt x="91" y="422"/>
                          <a:pt x="91" y="422"/>
                        </a:cubicBezTo>
                        <a:cubicBezTo>
                          <a:pt x="85" y="421"/>
                          <a:pt x="79" y="420"/>
                          <a:pt x="74" y="419"/>
                        </a:cubicBezTo>
                        <a:cubicBezTo>
                          <a:pt x="27" y="406"/>
                          <a:pt x="0" y="359"/>
                          <a:pt x="12" y="312"/>
                        </a:cubicBezTo>
                        <a:cubicBezTo>
                          <a:pt x="23" y="271"/>
                          <a:pt x="61" y="245"/>
                          <a:pt x="101" y="247"/>
                        </a:cubicBezTo>
                        <a:cubicBezTo>
                          <a:pt x="108" y="249"/>
                          <a:pt x="108" y="249"/>
                          <a:pt x="108" y="249"/>
                        </a:cubicBezTo>
                        <a:cubicBezTo>
                          <a:pt x="106" y="238"/>
                          <a:pt x="106" y="238"/>
                          <a:pt x="106" y="238"/>
                        </a:cubicBezTo>
                        <a:cubicBezTo>
                          <a:pt x="105" y="218"/>
                          <a:pt x="109" y="198"/>
                          <a:pt x="119" y="179"/>
                        </a:cubicBezTo>
                        <a:cubicBezTo>
                          <a:pt x="137" y="148"/>
                          <a:pt x="168" y="130"/>
                          <a:pt x="201" y="128"/>
                        </a:cubicBezTo>
                        <a:cubicBezTo>
                          <a:pt x="213" y="128"/>
                          <a:pt x="213" y="128"/>
                          <a:pt x="213" y="128"/>
                        </a:cubicBezTo>
                        <a:cubicBezTo>
                          <a:pt x="213" y="127"/>
                          <a:pt x="213" y="127"/>
                          <a:pt x="213" y="127"/>
                        </a:cubicBezTo>
                        <a:cubicBezTo>
                          <a:pt x="236" y="53"/>
                          <a:pt x="304" y="0"/>
                          <a:pt x="384" y="0"/>
                        </a:cubicBezTo>
                        <a:close/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  <p:sp>
            <p:nvSpPr>
              <p:cNvPr id="190" name="Title 1">
                <a:extLst>
                  <a:ext uri="{FF2B5EF4-FFF2-40B4-BE49-F238E27FC236}">
                    <a16:creationId xmlns:a16="http://schemas.microsoft.com/office/drawing/2014/main" id="{0EC9DD28-9169-413D-ABFD-CA71E7A09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9291" y="2017575"/>
                <a:ext cx="2012210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685644">
                  <a:lnSpc>
                    <a:spcPct val="100000"/>
                  </a:lnSpc>
                  <a:defRPr/>
                </a:pPr>
                <a:r>
                  <a:rPr lang="en-US" sz="750" spc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Self-managed master node(s)</a:t>
                </a:r>
              </a:p>
            </p:txBody>
          </p:sp>
        </p:grpSp>
      </p:grpSp>
      <p:sp>
        <p:nvSpPr>
          <p:cNvPr id="126" name="Title 16">
            <a:extLst>
              <a:ext uri="{FF2B5EF4-FFF2-40B4-BE49-F238E27FC236}">
                <a16:creationId xmlns:a16="http://schemas.microsoft.com/office/drawing/2014/main" id="{B97A820E-5516-4F85-9EA9-5BC4A114E3C8}"/>
              </a:ext>
            </a:extLst>
          </p:cNvPr>
          <p:cNvSpPr txBox="1">
            <a:spLocks/>
          </p:cNvSpPr>
          <p:nvPr/>
        </p:nvSpPr>
        <p:spPr>
          <a:xfrm>
            <a:off x="361047" y="2193019"/>
            <a:ext cx="2495092" cy="22621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Automated upgrades, patches</a:t>
            </a:r>
          </a:p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High reliability, availability </a:t>
            </a:r>
          </a:p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Easy, secure cluster scaling</a:t>
            </a:r>
          </a:p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Self-healing </a:t>
            </a:r>
          </a:p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API server monitoring</a:t>
            </a:r>
          </a:p>
          <a:p>
            <a:pPr marL="205740" indent="-20574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0" spc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</a:rPr>
              <a:t>At no charge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7EDE7B1-6022-4167-B495-CEA55E494F20}"/>
              </a:ext>
            </a:extLst>
          </p:cNvPr>
          <p:cNvCxnSpPr>
            <a:cxnSpLocks/>
          </p:cNvCxnSpPr>
          <p:nvPr/>
        </p:nvCxnSpPr>
        <p:spPr>
          <a:xfrm>
            <a:off x="3048000" y="1840818"/>
            <a:ext cx="0" cy="3922086"/>
          </a:xfrm>
          <a:prstGeom prst="line">
            <a:avLst/>
          </a:prstGeom>
          <a:ln>
            <a:solidFill>
              <a:srgbClr val="D2D2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081F482-6334-4B03-B300-797B165B43A8}"/>
              </a:ext>
            </a:extLst>
          </p:cNvPr>
          <p:cNvGrpSpPr/>
          <p:nvPr/>
        </p:nvGrpSpPr>
        <p:grpSpPr>
          <a:xfrm>
            <a:off x="3700518" y="4534962"/>
            <a:ext cx="4724960" cy="875742"/>
            <a:chOff x="4934024" y="4903616"/>
            <a:chExt cx="6299946" cy="1167656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072E500-593E-4BCF-BA30-7E0C3721BEC7}"/>
                </a:ext>
              </a:extLst>
            </p:cNvPr>
            <p:cNvSpPr/>
            <p:nvPr/>
          </p:nvSpPr>
          <p:spPr bwMode="auto">
            <a:xfrm>
              <a:off x="4934024" y="5105713"/>
              <a:ext cx="6299946" cy="9655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F723DDF5-6F2E-497E-8762-719F64FE6386}"/>
                </a:ext>
              </a:extLst>
            </p:cNvPr>
            <p:cNvSpPr txBox="1">
              <a:spLocks/>
            </p:cNvSpPr>
            <p:nvPr/>
          </p:nvSpPr>
          <p:spPr>
            <a:xfrm>
              <a:off x="4934024" y="4903616"/>
              <a:ext cx="198977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VMs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2B1475D-D0C1-4325-9DB6-BB445D4A2467}"/>
              </a:ext>
            </a:extLst>
          </p:cNvPr>
          <p:cNvGrpSpPr/>
          <p:nvPr/>
        </p:nvGrpSpPr>
        <p:grpSpPr>
          <a:xfrm>
            <a:off x="4394567" y="2573936"/>
            <a:ext cx="617220" cy="1004152"/>
            <a:chOff x="5859422" y="2288913"/>
            <a:chExt cx="822960" cy="1338869"/>
          </a:xfrm>
        </p:grpSpPr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81FF204C-FF6E-4833-8CFD-9A65070C55FE}"/>
                </a:ext>
              </a:extLst>
            </p:cNvPr>
            <p:cNvSpPr txBox="1">
              <a:spLocks/>
            </p:cNvSpPr>
            <p:nvPr/>
          </p:nvSpPr>
          <p:spPr>
            <a:xfrm>
              <a:off x="5912113" y="2288913"/>
              <a:ext cx="717581" cy="461665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App/ workload definition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4F6192B-296A-452A-A499-4E6C889E0682}"/>
                </a:ext>
              </a:extLst>
            </p:cNvPr>
            <p:cNvSpPr/>
            <p:nvPr/>
          </p:nvSpPr>
          <p:spPr bwMode="auto">
            <a:xfrm>
              <a:off x="5859422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1000"/>
              </a:srgbClr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88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B4179966-EA0D-4B05-8FEB-FC99EA8687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52759" y="2964491"/>
              <a:ext cx="436286" cy="503622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76D602-29E8-4C76-ACBA-AB21B87F7791}"/>
              </a:ext>
            </a:extLst>
          </p:cNvPr>
          <p:cNvGrpSpPr/>
          <p:nvPr/>
        </p:nvGrpSpPr>
        <p:grpSpPr>
          <a:xfrm>
            <a:off x="3700518" y="2804768"/>
            <a:ext cx="617220" cy="773319"/>
            <a:chOff x="4934024" y="2596690"/>
            <a:chExt cx="822960" cy="1031092"/>
          </a:xfrm>
        </p:grpSpPr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C8605940-5FDA-4F38-A523-F1E8F1AFCC3F}"/>
                </a:ext>
              </a:extLst>
            </p:cNvPr>
            <p:cNvSpPr txBox="1">
              <a:spLocks/>
            </p:cNvSpPr>
            <p:nvPr/>
          </p:nvSpPr>
          <p:spPr>
            <a:xfrm>
              <a:off x="4986715" y="2596690"/>
              <a:ext cx="717581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32237D1-31B1-4484-8CCF-FC08A39C4614}"/>
                </a:ext>
              </a:extLst>
            </p:cNvPr>
            <p:cNvSpPr/>
            <p:nvPr/>
          </p:nvSpPr>
          <p:spPr bwMode="auto">
            <a:xfrm>
              <a:off x="4934024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1000"/>
              </a:srgbClr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92" name="people_4" title="Icon of a person">
              <a:extLst>
                <a:ext uri="{FF2B5EF4-FFF2-40B4-BE49-F238E27FC236}">
                  <a16:creationId xmlns:a16="http://schemas.microsoft.com/office/drawing/2014/main" id="{E4EC7F5A-8CA1-4FA9-AC1B-5DD1188802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27796" y="2972909"/>
              <a:ext cx="435416" cy="48678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7515A9-52C6-4113-AF95-6965D1FC4749}"/>
              </a:ext>
            </a:extLst>
          </p:cNvPr>
          <p:cNvCxnSpPr>
            <a:cxnSpLocks/>
            <a:stCxn id="87" idx="3"/>
            <a:endCxn id="143" idx="1"/>
          </p:cNvCxnSpPr>
          <p:nvPr/>
        </p:nvCxnSpPr>
        <p:spPr>
          <a:xfrm>
            <a:off x="5011786" y="3269477"/>
            <a:ext cx="471824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C4CC132-E7D4-48DC-BBE4-525230DE1291}"/>
              </a:ext>
            </a:extLst>
          </p:cNvPr>
          <p:cNvCxnSpPr>
            <a:cxnSpLocks/>
            <a:stCxn id="143" idx="3"/>
            <a:endCxn id="150" idx="1"/>
          </p:cNvCxnSpPr>
          <p:nvPr/>
        </p:nvCxnSpPr>
        <p:spPr>
          <a:xfrm>
            <a:off x="6100830" y="3269477"/>
            <a:ext cx="472990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352F881-E857-4627-95CD-D11A29371AC2}"/>
              </a:ext>
            </a:extLst>
          </p:cNvPr>
          <p:cNvGrpSpPr/>
          <p:nvPr/>
        </p:nvGrpSpPr>
        <p:grpSpPr>
          <a:xfrm>
            <a:off x="3829706" y="4778630"/>
            <a:ext cx="726117" cy="539985"/>
            <a:chOff x="4931506" y="5768409"/>
            <a:chExt cx="968156" cy="719980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E83862A-5CCB-44D8-963C-7CBAC6960E40}"/>
                </a:ext>
              </a:extLst>
            </p:cNvPr>
            <p:cNvSpPr/>
            <p:nvPr/>
          </p:nvSpPr>
          <p:spPr bwMode="auto">
            <a:xfrm>
              <a:off x="4931506" y="594163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97" name="Title 1">
              <a:extLst>
                <a:ext uri="{FF2B5EF4-FFF2-40B4-BE49-F238E27FC236}">
                  <a16:creationId xmlns:a16="http://schemas.microsoft.com/office/drawing/2014/main" id="{7B545855-FAD3-460C-90EB-59B61B014871}"/>
                </a:ext>
              </a:extLst>
            </p:cNvPr>
            <p:cNvSpPr txBox="1">
              <a:spLocks/>
            </p:cNvSpPr>
            <p:nvPr/>
          </p:nvSpPr>
          <p:spPr>
            <a:xfrm>
              <a:off x="4931506" y="576840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98" name="Title 1">
              <a:extLst>
                <a:ext uri="{FF2B5EF4-FFF2-40B4-BE49-F238E27FC236}">
                  <a16:creationId xmlns:a16="http://schemas.microsoft.com/office/drawing/2014/main" id="{769A601B-3BD4-42D9-B742-6A1CEB51D890}"/>
                </a:ext>
              </a:extLst>
            </p:cNvPr>
            <p:cNvSpPr txBox="1">
              <a:spLocks/>
            </p:cNvSpPr>
            <p:nvPr/>
          </p:nvSpPr>
          <p:spPr>
            <a:xfrm>
              <a:off x="5114841" y="5994482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02E2764-C2BF-45DA-A0EF-BE749FB35B04}"/>
                </a:ext>
              </a:extLst>
            </p:cNvPr>
            <p:cNvGrpSpPr/>
            <p:nvPr/>
          </p:nvGrpSpPr>
          <p:grpSpPr>
            <a:xfrm>
              <a:off x="5078564" y="6178579"/>
              <a:ext cx="674040" cy="200439"/>
              <a:chOff x="8773830" y="4177977"/>
              <a:chExt cx="757312" cy="22520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3545B1B-D4F1-41D1-863B-037FC41314F5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D03E1F1-445B-4C88-BCAA-18263DC86272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5B92B96-3224-403C-8172-3B0CCD3D4BAB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429501-52D2-407C-9B75-67CB1195F6B3}"/>
              </a:ext>
            </a:extLst>
          </p:cNvPr>
          <p:cNvGrpSpPr/>
          <p:nvPr/>
        </p:nvGrpSpPr>
        <p:grpSpPr>
          <a:xfrm>
            <a:off x="4764823" y="4778630"/>
            <a:ext cx="726117" cy="539985"/>
            <a:chOff x="4931506" y="5768409"/>
            <a:chExt cx="968156" cy="719980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298687D-7E4B-43FA-9D22-472EE743C2DA}"/>
                </a:ext>
              </a:extLst>
            </p:cNvPr>
            <p:cNvSpPr/>
            <p:nvPr/>
          </p:nvSpPr>
          <p:spPr bwMode="auto">
            <a:xfrm>
              <a:off x="4931506" y="5941630"/>
              <a:ext cx="968156" cy="5467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05" name="Title 1">
              <a:extLst>
                <a:ext uri="{FF2B5EF4-FFF2-40B4-BE49-F238E27FC236}">
                  <a16:creationId xmlns:a16="http://schemas.microsoft.com/office/drawing/2014/main" id="{C98CBB25-27B2-486C-B6BF-54C5433C2918}"/>
                </a:ext>
              </a:extLst>
            </p:cNvPr>
            <p:cNvSpPr txBox="1">
              <a:spLocks/>
            </p:cNvSpPr>
            <p:nvPr/>
          </p:nvSpPr>
          <p:spPr>
            <a:xfrm>
              <a:off x="4931506" y="576840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06" name="Title 1">
              <a:extLst>
                <a:ext uri="{FF2B5EF4-FFF2-40B4-BE49-F238E27FC236}">
                  <a16:creationId xmlns:a16="http://schemas.microsoft.com/office/drawing/2014/main" id="{12337425-3C94-4963-8DC9-92248C07E7A5}"/>
                </a:ext>
              </a:extLst>
            </p:cNvPr>
            <p:cNvSpPr txBox="1">
              <a:spLocks/>
            </p:cNvSpPr>
            <p:nvPr/>
          </p:nvSpPr>
          <p:spPr>
            <a:xfrm>
              <a:off x="5114841" y="5994482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3C96542-7DE4-45DE-B044-6F4EBE50F501}"/>
                </a:ext>
              </a:extLst>
            </p:cNvPr>
            <p:cNvGrpSpPr/>
            <p:nvPr/>
          </p:nvGrpSpPr>
          <p:grpSpPr>
            <a:xfrm>
              <a:off x="5078564" y="6178579"/>
              <a:ext cx="674040" cy="200439"/>
              <a:chOff x="8773830" y="4177977"/>
              <a:chExt cx="757312" cy="22520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771254C-332E-42D2-B99B-7FEE7E255D91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07F84FC-1587-4687-B66F-1B7E8D243338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4AB28E7-A8F6-4376-B52B-9EEB1ACD5CE5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BE5C1E5-A663-4FC4-AA71-FD058522B1AF}"/>
              </a:ext>
            </a:extLst>
          </p:cNvPr>
          <p:cNvGrpSpPr/>
          <p:nvPr/>
        </p:nvGrpSpPr>
        <p:grpSpPr>
          <a:xfrm>
            <a:off x="5699940" y="4778630"/>
            <a:ext cx="726117" cy="539985"/>
            <a:chOff x="4931506" y="5768409"/>
            <a:chExt cx="968156" cy="719980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545DF6A-3DB1-4586-9B1C-9529A5A2FAE5}"/>
                </a:ext>
              </a:extLst>
            </p:cNvPr>
            <p:cNvSpPr/>
            <p:nvPr/>
          </p:nvSpPr>
          <p:spPr bwMode="auto">
            <a:xfrm>
              <a:off x="4931506" y="5941630"/>
              <a:ext cx="968156" cy="5467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7C20627A-C0C8-4AB4-A7AD-8B44042DB820}"/>
                </a:ext>
              </a:extLst>
            </p:cNvPr>
            <p:cNvSpPr txBox="1">
              <a:spLocks/>
            </p:cNvSpPr>
            <p:nvPr/>
          </p:nvSpPr>
          <p:spPr>
            <a:xfrm>
              <a:off x="4931506" y="576840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62C53D34-171E-4BF4-B44A-A573022B6F52}"/>
                </a:ext>
              </a:extLst>
            </p:cNvPr>
            <p:cNvSpPr txBox="1">
              <a:spLocks/>
            </p:cNvSpPr>
            <p:nvPr/>
          </p:nvSpPr>
          <p:spPr>
            <a:xfrm>
              <a:off x="5114841" y="5994482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Pods</a:t>
              </a: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4AACA6F-F783-4545-A3B3-AD1D7B8C3D26}"/>
                </a:ext>
              </a:extLst>
            </p:cNvPr>
            <p:cNvGrpSpPr/>
            <p:nvPr/>
          </p:nvGrpSpPr>
          <p:grpSpPr>
            <a:xfrm>
              <a:off x="5078564" y="6178579"/>
              <a:ext cx="674040" cy="200439"/>
              <a:chOff x="8773830" y="4177977"/>
              <a:chExt cx="757312" cy="225202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B63095B-17AE-44B7-BF19-9AE31CD0DCFA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67D5EEB-6ED7-41DD-A1D5-C1DCDB9FF3D3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32F5961-8499-413A-BE02-95D319C6BC13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F022AA4-7117-4B1E-9A55-E24D4763C867}"/>
              </a:ext>
            </a:extLst>
          </p:cNvPr>
          <p:cNvGrpSpPr/>
          <p:nvPr/>
        </p:nvGrpSpPr>
        <p:grpSpPr>
          <a:xfrm>
            <a:off x="6635057" y="4778630"/>
            <a:ext cx="726117" cy="539985"/>
            <a:chOff x="4931506" y="5768409"/>
            <a:chExt cx="968156" cy="719980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595F96A0-1074-455B-9AFE-BB2DDB9261FB}"/>
                </a:ext>
              </a:extLst>
            </p:cNvPr>
            <p:cNvSpPr/>
            <p:nvPr/>
          </p:nvSpPr>
          <p:spPr bwMode="auto">
            <a:xfrm>
              <a:off x="4931506" y="5941630"/>
              <a:ext cx="968156" cy="5467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21" name="Title 1">
              <a:extLst>
                <a:ext uri="{FF2B5EF4-FFF2-40B4-BE49-F238E27FC236}">
                  <a16:creationId xmlns:a16="http://schemas.microsoft.com/office/drawing/2014/main" id="{8A7D26DA-94D5-49BD-9A02-742CC1C67D07}"/>
                </a:ext>
              </a:extLst>
            </p:cNvPr>
            <p:cNvSpPr txBox="1">
              <a:spLocks/>
            </p:cNvSpPr>
            <p:nvPr/>
          </p:nvSpPr>
          <p:spPr>
            <a:xfrm>
              <a:off x="4931506" y="576840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22" name="Title 1">
              <a:extLst>
                <a:ext uri="{FF2B5EF4-FFF2-40B4-BE49-F238E27FC236}">
                  <a16:creationId xmlns:a16="http://schemas.microsoft.com/office/drawing/2014/main" id="{9D6835ED-34D1-44CD-BDA4-487E867DE63D}"/>
                </a:ext>
              </a:extLst>
            </p:cNvPr>
            <p:cNvSpPr txBox="1">
              <a:spLocks/>
            </p:cNvSpPr>
            <p:nvPr/>
          </p:nvSpPr>
          <p:spPr>
            <a:xfrm>
              <a:off x="5114841" y="5994482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Pods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CF56E31-9E0C-4896-B625-0EF1E2C7A92F}"/>
                </a:ext>
              </a:extLst>
            </p:cNvPr>
            <p:cNvGrpSpPr/>
            <p:nvPr/>
          </p:nvGrpSpPr>
          <p:grpSpPr>
            <a:xfrm>
              <a:off x="5078564" y="6178579"/>
              <a:ext cx="674040" cy="200439"/>
              <a:chOff x="8773830" y="4177977"/>
              <a:chExt cx="757312" cy="225202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E25D644-61B3-4560-B8DB-60A902B11327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0409F37-06B0-48AE-84E3-23F76FD037D2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FD076BE-BBE0-4D8D-91FF-B6E94B3D560A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AAF4D32-1028-460C-9CD6-8A6F9BF28809}"/>
              </a:ext>
            </a:extLst>
          </p:cNvPr>
          <p:cNvGrpSpPr/>
          <p:nvPr/>
        </p:nvGrpSpPr>
        <p:grpSpPr>
          <a:xfrm>
            <a:off x="7570173" y="4778630"/>
            <a:ext cx="726117" cy="539985"/>
            <a:chOff x="4931506" y="5768409"/>
            <a:chExt cx="968156" cy="71998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1C7A2201-E995-4405-90C7-2D9A09CE682E}"/>
                </a:ext>
              </a:extLst>
            </p:cNvPr>
            <p:cNvSpPr/>
            <p:nvPr/>
          </p:nvSpPr>
          <p:spPr bwMode="auto">
            <a:xfrm>
              <a:off x="4931506" y="5941630"/>
              <a:ext cx="968156" cy="5467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33" name="Title 1">
              <a:extLst>
                <a:ext uri="{FF2B5EF4-FFF2-40B4-BE49-F238E27FC236}">
                  <a16:creationId xmlns:a16="http://schemas.microsoft.com/office/drawing/2014/main" id="{10E2CECA-96BF-40A0-801B-8977B5297BB7}"/>
                </a:ext>
              </a:extLst>
            </p:cNvPr>
            <p:cNvSpPr txBox="1">
              <a:spLocks/>
            </p:cNvSpPr>
            <p:nvPr/>
          </p:nvSpPr>
          <p:spPr>
            <a:xfrm>
              <a:off x="4931506" y="576840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34" name="Title 1">
              <a:extLst>
                <a:ext uri="{FF2B5EF4-FFF2-40B4-BE49-F238E27FC236}">
                  <a16:creationId xmlns:a16="http://schemas.microsoft.com/office/drawing/2014/main" id="{D52CF0E2-2122-4F13-B328-3BF52B6B0D29}"/>
                </a:ext>
              </a:extLst>
            </p:cNvPr>
            <p:cNvSpPr txBox="1">
              <a:spLocks/>
            </p:cNvSpPr>
            <p:nvPr/>
          </p:nvSpPr>
          <p:spPr>
            <a:xfrm>
              <a:off x="5114841" y="5994482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AD6F55A-3C0B-43B0-92BD-42EAE0CE9FE4}"/>
                </a:ext>
              </a:extLst>
            </p:cNvPr>
            <p:cNvGrpSpPr/>
            <p:nvPr/>
          </p:nvGrpSpPr>
          <p:grpSpPr>
            <a:xfrm>
              <a:off x="5078564" y="6178579"/>
              <a:ext cx="674040" cy="200439"/>
              <a:chOff x="8773830" y="4177977"/>
              <a:chExt cx="757312" cy="225202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25237A7-BE2D-44CA-B5B1-36A7FFEC6A8C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786D23A-8769-4371-B553-E4258B0F69FE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3B8F59B-4781-4406-B622-AF53D4E2F422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69B5B3F-E138-4E1A-9FC9-77F7EA6ACF8F}"/>
              </a:ext>
            </a:extLst>
          </p:cNvPr>
          <p:cNvCxnSpPr>
            <a:cxnSpLocks/>
          </p:cNvCxnSpPr>
          <p:nvPr/>
        </p:nvCxnSpPr>
        <p:spPr>
          <a:xfrm>
            <a:off x="7499650" y="4195307"/>
            <a:ext cx="0" cy="47320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itle 1">
            <a:extLst>
              <a:ext uri="{FF2B5EF4-FFF2-40B4-BE49-F238E27FC236}">
                <a16:creationId xmlns:a16="http://schemas.microsoft.com/office/drawing/2014/main" id="{3C4FA97E-DDE3-4153-9CDA-C2CB8CF95115}"/>
              </a:ext>
            </a:extLst>
          </p:cNvPr>
          <p:cNvSpPr txBox="1">
            <a:spLocks/>
          </p:cNvSpPr>
          <p:nvPr/>
        </p:nvSpPr>
        <p:spPr>
          <a:xfrm>
            <a:off x="7599942" y="4316492"/>
            <a:ext cx="891540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644">
              <a:lnSpc>
                <a:spcPct val="100000"/>
              </a:lnSpc>
              <a:defRPr/>
            </a:pPr>
            <a:r>
              <a:rPr lang="en-US" sz="75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Schedule pods over private tunnel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7041159-562F-48E6-B601-4703C8872623}"/>
              </a:ext>
            </a:extLst>
          </p:cNvPr>
          <p:cNvGrpSpPr/>
          <p:nvPr/>
        </p:nvGrpSpPr>
        <p:grpSpPr>
          <a:xfrm>
            <a:off x="5483610" y="2689352"/>
            <a:ext cx="617220" cy="888735"/>
            <a:chOff x="7311480" y="2442802"/>
            <a:chExt cx="822960" cy="1184980"/>
          </a:xfrm>
        </p:grpSpPr>
        <p:sp>
          <p:nvSpPr>
            <p:cNvPr id="142" name="Title 1">
              <a:extLst>
                <a:ext uri="{FF2B5EF4-FFF2-40B4-BE49-F238E27FC236}">
                  <a16:creationId xmlns:a16="http://schemas.microsoft.com/office/drawing/2014/main" id="{4F0BCE8D-069B-435E-BC75-5C2B30AED3F2}"/>
                </a:ext>
              </a:extLst>
            </p:cNvPr>
            <p:cNvSpPr txBox="1">
              <a:spLocks/>
            </p:cNvSpPr>
            <p:nvPr/>
          </p:nvSpPr>
          <p:spPr>
            <a:xfrm>
              <a:off x="7320211" y="2442802"/>
              <a:ext cx="805499" cy="30777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Kubernetes API endpoint</a:t>
              </a: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7A35BB33-121C-431B-B150-8E2E578F7A39}"/>
                </a:ext>
              </a:extLst>
            </p:cNvPr>
            <p:cNvSpPr/>
            <p:nvPr/>
          </p:nvSpPr>
          <p:spPr bwMode="auto">
            <a:xfrm>
              <a:off x="7311480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44" name="Graphic 13">
              <a:extLst>
                <a:ext uri="{FF2B5EF4-FFF2-40B4-BE49-F238E27FC236}">
                  <a16:creationId xmlns:a16="http://schemas.microsoft.com/office/drawing/2014/main" id="{301676F1-79C8-4459-8F8A-4A2E7C3DF0DE}"/>
                </a:ext>
              </a:extLst>
            </p:cNvPr>
            <p:cNvGrpSpPr/>
            <p:nvPr/>
          </p:nvGrpSpPr>
          <p:grpSpPr>
            <a:xfrm>
              <a:off x="7452453" y="2949973"/>
              <a:ext cx="541014" cy="532658"/>
              <a:chOff x="4862512" y="2214562"/>
              <a:chExt cx="2466975" cy="2428875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993DE6D-D33F-4D74-88B3-7AC4A1B0794C}"/>
                  </a:ext>
                </a:extLst>
              </p:cNvPr>
              <p:cNvSpPr/>
              <p:nvPr/>
            </p:nvSpPr>
            <p:spPr>
              <a:xfrm>
                <a:off x="4854743" y="2207524"/>
                <a:ext cx="2476500" cy="2438400"/>
              </a:xfrm>
              <a:custGeom>
                <a:avLst/>
                <a:gdLst>
                  <a:gd name="connsiteX0" fmla="*/ 1165056 w 2476500"/>
                  <a:gd name="connsiteY0" fmla="*/ 27993 h 2438400"/>
                  <a:gd name="connsiteX1" fmla="*/ 347811 w 2476500"/>
                  <a:gd name="connsiteY1" fmla="*/ 408993 h 2438400"/>
                  <a:gd name="connsiteX2" fmla="*/ 224939 w 2476500"/>
                  <a:gd name="connsiteY2" fmla="*/ 558535 h 2438400"/>
                  <a:gd name="connsiteX3" fmla="*/ 13484 w 2476500"/>
                  <a:gd name="connsiteY3" fmla="*/ 1434835 h 2438400"/>
                  <a:gd name="connsiteX4" fmla="*/ 54441 w 2476500"/>
                  <a:gd name="connsiteY4" fmla="*/ 1624383 h 2438400"/>
                  <a:gd name="connsiteX5" fmla="*/ 607844 w 2476500"/>
                  <a:gd name="connsiteY5" fmla="*/ 2334948 h 2438400"/>
                  <a:gd name="connsiteX6" fmla="*/ 781199 w 2476500"/>
                  <a:gd name="connsiteY6" fmla="*/ 2420673 h 2438400"/>
                  <a:gd name="connsiteX7" fmla="*/ 1682264 w 2476500"/>
                  <a:gd name="connsiteY7" fmla="*/ 2432103 h 2438400"/>
                  <a:gd name="connsiteX8" fmla="*/ 1857524 w 2476500"/>
                  <a:gd name="connsiteY8" fmla="*/ 2350188 h 2438400"/>
                  <a:gd name="connsiteX9" fmla="*/ 2428071 w 2476500"/>
                  <a:gd name="connsiteY9" fmla="*/ 1652958 h 2438400"/>
                  <a:gd name="connsiteX10" fmla="*/ 2473791 w 2476500"/>
                  <a:gd name="connsiteY10" fmla="*/ 1465315 h 2438400"/>
                  <a:gd name="connsiteX11" fmla="*/ 2284244 w 2476500"/>
                  <a:gd name="connsiteY11" fmla="*/ 584253 h 2438400"/>
                  <a:gd name="connsiteX12" fmla="*/ 2165181 w 2476500"/>
                  <a:gd name="connsiteY12" fmla="*/ 431853 h 2438400"/>
                  <a:gd name="connsiteX13" fmla="*/ 1358414 w 2476500"/>
                  <a:gd name="connsiteY13" fmla="*/ 29898 h 2438400"/>
                  <a:gd name="connsiteX14" fmla="*/ 1165056 w 2476500"/>
                  <a:gd name="connsiteY14" fmla="*/ 27993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6500" h="2438400">
                    <a:moveTo>
                      <a:pt x="1165056" y="27993"/>
                    </a:moveTo>
                    <a:lnTo>
                      <a:pt x="347811" y="408993"/>
                    </a:lnTo>
                    <a:cubicBezTo>
                      <a:pt x="285899" y="437568"/>
                      <a:pt x="241131" y="492813"/>
                      <a:pt x="224939" y="558535"/>
                    </a:cubicBezTo>
                    <a:lnTo>
                      <a:pt x="13484" y="1434835"/>
                    </a:lnTo>
                    <a:cubicBezTo>
                      <a:pt x="-2709" y="1500558"/>
                      <a:pt x="12531" y="1570090"/>
                      <a:pt x="54441" y="1624383"/>
                    </a:cubicBezTo>
                    <a:lnTo>
                      <a:pt x="607844" y="2334948"/>
                    </a:lnTo>
                    <a:cubicBezTo>
                      <a:pt x="649754" y="2388288"/>
                      <a:pt x="713571" y="2419721"/>
                      <a:pt x="781199" y="2420673"/>
                    </a:cubicBezTo>
                    <a:lnTo>
                      <a:pt x="1682264" y="2432103"/>
                    </a:lnTo>
                    <a:cubicBezTo>
                      <a:pt x="1749891" y="2433055"/>
                      <a:pt x="1814661" y="2402575"/>
                      <a:pt x="1857524" y="2350188"/>
                    </a:cubicBezTo>
                    <a:lnTo>
                      <a:pt x="2428071" y="1652958"/>
                    </a:lnTo>
                    <a:cubicBezTo>
                      <a:pt x="2470934" y="1600570"/>
                      <a:pt x="2488079" y="1531038"/>
                      <a:pt x="2473791" y="1465315"/>
                    </a:cubicBezTo>
                    <a:lnTo>
                      <a:pt x="2284244" y="584253"/>
                    </a:lnTo>
                    <a:cubicBezTo>
                      <a:pt x="2269956" y="517578"/>
                      <a:pt x="2226141" y="461380"/>
                      <a:pt x="2165181" y="431853"/>
                    </a:cubicBezTo>
                    <a:lnTo>
                      <a:pt x="1358414" y="29898"/>
                    </a:lnTo>
                    <a:cubicBezTo>
                      <a:pt x="1297454" y="370"/>
                      <a:pt x="1226016" y="-582"/>
                      <a:pt x="1165056" y="27993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4CBFF97-A443-4E6B-9743-54049DDB5AB0}"/>
                  </a:ext>
                </a:extLst>
              </p:cNvPr>
              <p:cNvSpPr/>
              <p:nvPr/>
            </p:nvSpPr>
            <p:spPr>
              <a:xfrm>
                <a:off x="5566886" y="2933223"/>
                <a:ext cx="1066800" cy="1047750"/>
              </a:xfrm>
              <a:custGeom>
                <a:avLst/>
                <a:gdLst>
                  <a:gd name="connsiteX0" fmla="*/ 992981 w 1066800"/>
                  <a:gd name="connsiteY0" fmla="*/ 270986 h 1047750"/>
                  <a:gd name="connsiteX1" fmla="*/ 903446 w 1066800"/>
                  <a:gd name="connsiteY1" fmla="*/ 155734 h 1047750"/>
                  <a:gd name="connsiteX2" fmla="*/ 692944 w 1066800"/>
                  <a:gd name="connsiteY2" fmla="*/ 298609 h 1047750"/>
                  <a:gd name="connsiteX3" fmla="*/ 630079 w 1066800"/>
                  <a:gd name="connsiteY3" fmla="*/ 268129 h 1047750"/>
                  <a:gd name="connsiteX4" fmla="*/ 613886 w 1066800"/>
                  <a:gd name="connsiteY4" fmla="*/ 12859 h 1047750"/>
                  <a:gd name="connsiteX5" fmla="*/ 534829 w 1066800"/>
                  <a:gd name="connsiteY5" fmla="*/ 7144 h 1047750"/>
                  <a:gd name="connsiteX6" fmla="*/ 465296 w 1066800"/>
                  <a:gd name="connsiteY6" fmla="*/ 11906 h 1047750"/>
                  <a:gd name="connsiteX7" fmla="*/ 447199 w 1066800"/>
                  <a:gd name="connsiteY7" fmla="*/ 268129 h 1047750"/>
                  <a:gd name="connsiteX8" fmla="*/ 384334 w 1066800"/>
                  <a:gd name="connsiteY8" fmla="*/ 298609 h 1047750"/>
                  <a:gd name="connsiteX9" fmla="*/ 170974 w 1066800"/>
                  <a:gd name="connsiteY9" fmla="*/ 150971 h 1047750"/>
                  <a:gd name="connsiteX10" fmla="*/ 81439 w 1066800"/>
                  <a:gd name="connsiteY10" fmla="*/ 262414 h 1047750"/>
                  <a:gd name="connsiteX11" fmla="*/ 265271 w 1066800"/>
                  <a:gd name="connsiteY11" fmla="*/ 447199 h 1047750"/>
                  <a:gd name="connsiteX12" fmla="*/ 247174 w 1066800"/>
                  <a:gd name="connsiteY12" fmla="*/ 514826 h 1047750"/>
                  <a:gd name="connsiteX13" fmla="*/ 7144 w 1066800"/>
                  <a:gd name="connsiteY13" fmla="*/ 576739 h 1047750"/>
                  <a:gd name="connsiteX14" fmla="*/ 44291 w 1066800"/>
                  <a:gd name="connsiteY14" fmla="*/ 734854 h 1047750"/>
                  <a:gd name="connsiteX15" fmla="*/ 296704 w 1066800"/>
                  <a:gd name="connsiteY15" fmla="*/ 693896 h 1047750"/>
                  <a:gd name="connsiteX16" fmla="*/ 340519 w 1066800"/>
                  <a:gd name="connsiteY16" fmla="*/ 748189 h 1047750"/>
                  <a:gd name="connsiteX17" fmla="*/ 250031 w 1066800"/>
                  <a:gd name="connsiteY17" fmla="*/ 981551 h 1047750"/>
                  <a:gd name="connsiteX18" fmla="*/ 390049 w 1066800"/>
                  <a:gd name="connsiteY18" fmla="*/ 1044416 h 1047750"/>
                  <a:gd name="connsiteX19" fmla="*/ 500539 w 1066800"/>
                  <a:gd name="connsiteY19" fmla="*/ 831056 h 1047750"/>
                  <a:gd name="connsiteX20" fmla="*/ 571024 w 1066800"/>
                  <a:gd name="connsiteY20" fmla="*/ 828199 h 1047750"/>
                  <a:gd name="connsiteX21" fmla="*/ 701516 w 1066800"/>
                  <a:gd name="connsiteY21" fmla="*/ 1036796 h 1047750"/>
                  <a:gd name="connsiteX22" fmla="*/ 832961 w 1066800"/>
                  <a:gd name="connsiteY22" fmla="*/ 972026 h 1047750"/>
                  <a:gd name="connsiteX23" fmla="*/ 738664 w 1066800"/>
                  <a:gd name="connsiteY23" fmla="*/ 748189 h 1047750"/>
                  <a:gd name="connsiteX24" fmla="*/ 781526 w 1066800"/>
                  <a:gd name="connsiteY24" fmla="*/ 692944 h 1047750"/>
                  <a:gd name="connsiteX25" fmla="*/ 1028224 w 1066800"/>
                  <a:gd name="connsiteY25" fmla="*/ 726281 h 1047750"/>
                  <a:gd name="connsiteX26" fmla="*/ 1061561 w 1066800"/>
                  <a:gd name="connsiteY26" fmla="*/ 576739 h 1047750"/>
                  <a:gd name="connsiteX27" fmla="*/ 831056 w 1066800"/>
                  <a:gd name="connsiteY27" fmla="*/ 511969 h 1047750"/>
                  <a:gd name="connsiteX28" fmla="*/ 813911 w 1066800"/>
                  <a:gd name="connsiteY28" fmla="*/ 444341 h 1047750"/>
                  <a:gd name="connsiteX29" fmla="*/ 992981 w 1066800"/>
                  <a:gd name="connsiteY29" fmla="*/ 270986 h 1047750"/>
                  <a:gd name="connsiteX30" fmla="*/ 605314 w 1066800"/>
                  <a:gd name="connsiteY30" fmla="*/ 586264 h 1047750"/>
                  <a:gd name="connsiteX31" fmla="*/ 535781 w 1066800"/>
                  <a:gd name="connsiteY31" fmla="*/ 619601 h 1047750"/>
                  <a:gd name="connsiteX32" fmla="*/ 467201 w 1066800"/>
                  <a:gd name="connsiteY32" fmla="*/ 586264 h 1047750"/>
                  <a:gd name="connsiteX33" fmla="*/ 450056 w 1066800"/>
                  <a:gd name="connsiteY33" fmla="*/ 511016 h 1047750"/>
                  <a:gd name="connsiteX34" fmla="*/ 497681 w 1066800"/>
                  <a:gd name="connsiteY34" fmla="*/ 451009 h 1047750"/>
                  <a:gd name="connsiteX35" fmla="*/ 574834 w 1066800"/>
                  <a:gd name="connsiteY35" fmla="*/ 451009 h 1047750"/>
                  <a:gd name="connsiteX36" fmla="*/ 622459 w 1066800"/>
                  <a:gd name="connsiteY36" fmla="*/ 511016 h 1047750"/>
                  <a:gd name="connsiteX37" fmla="*/ 605314 w 1066800"/>
                  <a:gd name="connsiteY37" fmla="*/ 586264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66800" h="1047750">
                    <a:moveTo>
                      <a:pt x="992981" y="270986"/>
                    </a:moveTo>
                    <a:cubicBezTo>
                      <a:pt x="968216" y="228124"/>
                      <a:pt x="938689" y="190024"/>
                      <a:pt x="903446" y="155734"/>
                    </a:cubicBezTo>
                    <a:lnTo>
                      <a:pt x="692944" y="298609"/>
                    </a:lnTo>
                    <a:cubicBezTo>
                      <a:pt x="667226" y="315754"/>
                      <a:pt x="631984" y="298609"/>
                      <a:pt x="630079" y="268129"/>
                    </a:cubicBezTo>
                    <a:lnTo>
                      <a:pt x="613886" y="12859"/>
                    </a:lnTo>
                    <a:cubicBezTo>
                      <a:pt x="588169" y="9049"/>
                      <a:pt x="561499" y="7144"/>
                      <a:pt x="534829" y="7144"/>
                    </a:cubicBezTo>
                    <a:cubicBezTo>
                      <a:pt x="511016" y="7144"/>
                      <a:pt x="488156" y="9049"/>
                      <a:pt x="465296" y="11906"/>
                    </a:cubicBezTo>
                    <a:lnTo>
                      <a:pt x="447199" y="268129"/>
                    </a:lnTo>
                    <a:cubicBezTo>
                      <a:pt x="445294" y="299561"/>
                      <a:pt x="410051" y="315754"/>
                      <a:pt x="384334" y="298609"/>
                    </a:cubicBezTo>
                    <a:lnTo>
                      <a:pt x="170974" y="150971"/>
                    </a:lnTo>
                    <a:cubicBezTo>
                      <a:pt x="136684" y="183356"/>
                      <a:pt x="106204" y="220504"/>
                      <a:pt x="81439" y="262414"/>
                    </a:cubicBezTo>
                    <a:lnTo>
                      <a:pt x="265271" y="447199"/>
                    </a:lnTo>
                    <a:cubicBezTo>
                      <a:pt x="287179" y="469106"/>
                      <a:pt x="276701" y="507206"/>
                      <a:pt x="247174" y="514826"/>
                    </a:cubicBezTo>
                    <a:lnTo>
                      <a:pt x="7144" y="576739"/>
                    </a:lnTo>
                    <a:cubicBezTo>
                      <a:pt x="10954" y="631984"/>
                      <a:pt x="24289" y="685324"/>
                      <a:pt x="44291" y="734854"/>
                    </a:cubicBezTo>
                    <a:lnTo>
                      <a:pt x="296704" y="693896"/>
                    </a:lnTo>
                    <a:cubicBezTo>
                      <a:pt x="327184" y="689134"/>
                      <a:pt x="351949" y="719614"/>
                      <a:pt x="340519" y="748189"/>
                    </a:cubicBezTo>
                    <a:lnTo>
                      <a:pt x="250031" y="981551"/>
                    </a:lnTo>
                    <a:cubicBezTo>
                      <a:pt x="292894" y="1009174"/>
                      <a:pt x="339566" y="1030129"/>
                      <a:pt x="390049" y="1044416"/>
                    </a:cubicBezTo>
                    <a:lnTo>
                      <a:pt x="500539" y="831056"/>
                    </a:lnTo>
                    <a:cubicBezTo>
                      <a:pt x="514826" y="803434"/>
                      <a:pt x="553879" y="801529"/>
                      <a:pt x="571024" y="828199"/>
                    </a:cubicBezTo>
                    <a:lnTo>
                      <a:pt x="701516" y="1036796"/>
                    </a:lnTo>
                    <a:cubicBezTo>
                      <a:pt x="748189" y="1021556"/>
                      <a:pt x="792956" y="998696"/>
                      <a:pt x="832961" y="972026"/>
                    </a:cubicBezTo>
                    <a:lnTo>
                      <a:pt x="738664" y="748189"/>
                    </a:lnTo>
                    <a:cubicBezTo>
                      <a:pt x="726281" y="719614"/>
                      <a:pt x="750094" y="688181"/>
                      <a:pt x="781526" y="692944"/>
                    </a:cubicBezTo>
                    <a:lnTo>
                      <a:pt x="1028224" y="726281"/>
                    </a:lnTo>
                    <a:cubicBezTo>
                      <a:pt x="1046321" y="679609"/>
                      <a:pt x="1057751" y="629126"/>
                      <a:pt x="1061561" y="576739"/>
                    </a:cubicBezTo>
                    <a:lnTo>
                      <a:pt x="831056" y="511969"/>
                    </a:lnTo>
                    <a:cubicBezTo>
                      <a:pt x="800576" y="503396"/>
                      <a:pt x="791051" y="465296"/>
                      <a:pt x="813911" y="444341"/>
                    </a:cubicBezTo>
                    <a:lnTo>
                      <a:pt x="992981" y="270986"/>
                    </a:lnTo>
                    <a:close/>
                    <a:moveTo>
                      <a:pt x="605314" y="586264"/>
                    </a:moveTo>
                    <a:lnTo>
                      <a:pt x="535781" y="619601"/>
                    </a:lnTo>
                    <a:lnTo>
                      <a:pt x="467201" y="586264"/>
                    </a:lnTo>
                    <a:lnTo>
                      <a:pt x="450056" y="511016"/>
                    </a:lnTo>
                    <a:lnTo>
                      <a:pt x="497681" y="451009"/>
                    </a:lnTo>
                    <a:lnTo>
                      <a:pt x="574834" y="451009"/>
                    </a:lnTo>
                    <a:lnTo>
                      <a:pt x="622459" y="511016"/>
                    </a:lnTo>
                    <a:lnTo>
                      <a:pt x="605314" y="586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DCA8DF5-7541-4BC3-BEEB-BDFEA4D74148}"/>
                  </a:ext>
                </a:extLst>
              </p:cNvPr>
              <p:cNvSpPr/>
              <p:nvPr/>
            </p:nvSpPr>
            <p:spPr>
              <a:xfrm>
                <a:off x="5456396" y="3655218"/>
                <a:ext cx="9525" cy="9525"/>
              </a:xfrm>
              <a:custGeom>
                <a:avLst/>
                <a:gdLst>
                  <a:gd name="connsiteX0" fmla="*/ 10001 w 9525"/>
                  <a:gd name="connsiteY0" fmla="*/ 7144 h 9525"/>
                  <a:gd name="connsiteX1" fmla="*/ 7144 w 9525"/>
                  <a:gd name="connsiteY1" fmla="*/ 8096 h 9525"/>
                  <a:gd name="connsiteX2" fmla="*/ 7144 w 9525"/>
                  <a:gd name="connsiteY2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10001" y="7144"/>
                    </a:moveTo>
                    <a:lnTo>
                      <a:pt x="7144" y="8096"/>
                    </a:lnTo>
                    <a:lnTo>
                      <a:pt x="7144" y="90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B60044C-63EE-4DEC-BA79-856C0E20CD2C}"/>
                  </a:ext>
                </a:extLst>
              </p:cNvPr>
              <p:cNvSpPr/>
              <p:nvPr/>
            </p:nvSpPr>
            <p:spPr>
              <a:xfrm>
                <a:off x="5186165" y="2525553"/>
                <a:ext cx="1828800" cy="1790700"/>
              </a:xfrm>
              <a:custGeom>
                <a:avLst/>
                <a:gdLst>
                  <a:gd name="connsiteX0" fmla="*/ 1780420 w 1828800"/>
                  <a:gd name="connsiteY0" fmla="*/ 1078706 h 1790700"/>
                  <a:gd name="connsiteX1" fmla="*/ 1618495 w 1828800"/>
                  <a:gd name="connsiteY1" fmla="*/ 1055846 h 1790700"/>
                  <a:gd name="connsiteX2" fmla="*/ 1604207 w 1828800"/>
                  <a:gd name="connsiteY2" fmla="*/ 1036796 h 1790700"/>
                  <a:gd name="connsiteX3" fmla="*/ 1580395 w 1828800"/>
                  <a:gd name="connsiteY3" fmla="*/ 1031081 h 1790700"/>
                  <a:gd name="connsiteX4" fmla="*/ 1586110 w 1828800"/>
                  <a:gd name="connsiteY4" fmla="*/ 941546 h 1790700"/>
                  <a:gd name="connsiteX5" fmla="*/ 1466095 w 1828800"/>
                  <a:gd name="connsiteY5" fmla="*/ 561499 h 1790700"/>
                  <a:gd name="connsiteX6" fmla="*/ 1485145 w 1828800"/>
                  <a:gd name="connsiteY6" fmla="*/ 546259 h 1790700"/>
                  <a:gd name="connsiteX7" fmla="*/ 1489907 w 1828800"/>
                  <a:gd name="connsiteY7" fmla="*/ 523399 h 1790700"/>
                  <a:gd name="connsiteX8" fmla="*/ 1626115 w 1828800"/>
                  <a:gd name="connsiteY8" fmla="*/ 432911 h 1790700"/>
                  <a:gd name="connsiteX9" fmla="*/ 1643260 w 1828800"/>
                  <a:gd name="connsiteY9" fmla="*/ 357664 h 1790700"/>
                  <a:gd name="connsiteX10" fmla="*/ 1566107 w 1828800"/>
                  <a:gd name="connsiteY10" fmla="*/ 354806 h 1790700"/>
                  <a:gd name="connsiteX11" fmla="*/ 1444187 w 1828800"/>
                  <a:gd name="connsiteY11" fmla="*/ 460534 h 1790700"/>
                  <a:gd name="connsiteX12" fmla="*/ 1420375 w 1828800"/>
                  <a:gd name="connsiteY12" fmla="*/ 458629 h 1790700"/>
                  <a:gd name="connsiteX13" fmla="*/ 1399420 w 1828800"/>
                  <a:gd name="connsiteY13" fmla="*/ 472916 h 1790700"/>
                  <a:gd name="connsiteX14" fmla="*/ 1398467 w 1828800"/>
                  <a:gd name="connsiteY14" fmla="*/ 475774 h 1790700"/>
                  <a:gd name="connsiteX15" fmla="*/ 970794 w 1828800"/>
                  <a:gd name="connsiteY15" fmla="*/ 276701 h 1790700"/>
                  <a:gd name="connsiteX16" fmla="*/ 973652 w 1828800"/>
                  <a:gd name="connsiteY16" fmla="*/ 273844 h 1790700"/>
                  <a:gd name="connsiteX17" fmla="*/ 972700 w 1828800"/>
                  <a:gd name="connsiteY17" fmla="*/ 248126 h 1790700"/>
                  <a:gd name="connsiteX18" fmla="*/ 957460 w 1828800"/>
                  <a:gd name="connsiteY18" fmla="*/ 230029 h 1790700"/>
                  <a:gd name="connsiteX19" fmla="*/ 967937 w 1828800"/>
                  <a:gd name="connsiteY19" fmla="*/ 67151 h 1790700"/>
                  <a:gd name="connsiteX20" fmla="*/ 918407 w 1828800"/>
                  <a:gd name="connsiteY20" fmla="*/ 7144 h 1790700"/>
                  <a:gd name="connsiteX21" fmla="*/ 868877 w 1828800"/>
                  <a:gd name="connsiteY21" fmla="*/ 67151 h 1790700"/>
                  <a:gd name="connsiteX22" fmla="*/ 879355 w 1828800"/>
                  <a:gd name="connsiteY22" fmla="*/ 230029 h 1790700"/>
                  <a:gd name="connsiteX23" fmla="*/ 864115 w 1828800"/>
                  <a:gd name="connsiteY23" fmla="*/ 248126 h 1790700"/>
                  <a:gd name="connsiteX24" fmla="*/ 863162 w 1828800"/>
                  <a:gd name="connsiteY24" fmla="*/ 273844 h 1790700"/>
                  <a:gd name="connsiteX25" fmla="*/ 865067 w 1828800"/>
                  <a:gd name="connsiteY25" fmla="*/ 276701 h 1790700"/>
                  <a:gd name="connsiteX26" fmla="*/ 433585 w 1828800"/>
                  <a:gd name="connsiteY26" fmla="*/ 488156 h 1790700"/>
                  <a:gd name="connsiteX27" fmla="*/ 436442 w 1828800"/>
                  <a:gd name="connsiteY27" fmla="*/ 477679 h 1790700"/>
                  <a:gd name="connsiteX28" fmla="*/ 415487 w 1828800"/>
                  <a:gd name="connsiteY28" fmla="*/ 462439 h 1790700"/>
                  <a:gd name="connsiteX29" fmla="*/ 390722 w 1828800"/>
                  <a:gd name="connsiteY29" fmla="*/ 464344 h 1790700"/>
                  <a:gd name="connsiteX30" fmla="*/ 271660 w 1828800"/>
                  <a:gd name="connsiteY30" fmla="*/ 352901 h 1790700"/>
                  <a:gd name="connsiteX31" fmla="*/ 194507 w 1828800"/>
                  <a:gd name="connsiteY31" fmla="*/ 353854 h 1790700"/>
                  <a:gd name="connsiteX32" fmla="*/ 209747 w 1828800"/>
                  <a:gd name="connsiteY32" fmla="*/ 430054 h 1790700"/>
                  <a:gd name="connsiteX33" fmla="*/ 343097 w 1828800"/>
                  <a:gd name="connsiteY33" fmla="*/ 525304 h 1790700"/>
                  <a:gd name="connsiteX34" fmla="*/ 346907 w 1828800"/>
                  <a:gd name="connsiteY34" fmla="*/ 548164 h 1790700"/>
                  <a:gd name="connsiteX35" fmla="*/ 365957 w 1828800"/>
                  <a:gd name="connsiteY35" fmla="*/ 565309 h 1790700"/>
                  <a:gd name="connsiteX36" fmla="*/ 372625 w 1828800"/>
                  <a:gd name="connsiteY36" fmla="*/ 567214 h 1790700"/>
                  <a:gd name="connsiteX37" fmla="*/ 256420 w 1828800"/>
                  <a:gd name="connsiteY37" fmla="*/ 942499 h 1790700"/>
                  <a:gd name="connsiteX38" fmla="*/ 263087 w 1828800"/>
                  <a:gd name="connsiteY38" fmla="*/ 1036796 h 1790700"/>
                  <a:gd name="connsiteX39" fmla="*/ 257372 w 1828800"/>
                  <a:gd name="connsiteY39" fmla="*/ 1030129 h 1790700"/>
                  <a:gd name="connsiteX40" fmla="*/ 232607 w 1828800"/>
                  <a:gd name="connsiteY40" fmla="*/ 1036796 h 1790700"/>
                  <a:gd name="connsiteX41" fmla="*/ 218320 w 1828800"/>
                  <a:gd name="connsiteY41" fmla="*/ 1055846 h 1790700"/>
                  <a:gd name="connsiteX42" fmla="*/ 56395 w 1828800"/>
                  <a:gd name="connsiteY42" fmla="*/ 1078706 h 1790700"/>
                  <a:gd name="connsiteX43" fmla="*/ 7817 w 1828800"/>
                  <a:gd name="connsiteY43" fmla="*/ 1139666 h 1790700"/>
                  <a:gd name="connsiteX44" fmla="*/ 76397 w 1828800"/>
                  <a:gd name="connsiteY44" fmla="*/ 1175861 h 1790700"/>
                  <a:gd name="connsiteX45" fmla="*/ 233560 w 1828800"/>
                  <a:gd name="connsiteY45" fmla="*/ 1132046 h 1790700"/>
                  <a:gd name="connsiteX46" fmla="*/ 254515 w 1828800"/>
                  <a:gd name="connsiteY46" fmla="*/ 1143476 h 1790700"/>
                  <a:gd name="connsiteX47" fmla="*/ 277375 w 1828800"/>
                  <a:gd name="connsiteY47" fmla="*/ 1139666 h 1790700"/>
                  <a:gd name="connsiteX48" fmla="*/ 282137 w 1828800"/>
                  <a:gd name="connsiteY48" fmla="*/ 1130141 h 1790700"/>
                  <a:gd name="connsiteX49" fmla="*/ 579317 w 1828800"/>
                  <a:gd name="connsiteY49" fmla="*/ 1514951 h 1790700"/>
                  <a:gd name="connsiteX50" fmla="*/ 570745 w 1828800"/>
                  <a:gd name="connsiteY50" fmla="*/ 1535906 h 1790700"/>
                  <a:gd name="connsiteX51" fmla="*/ 577412 w 1828800"/>
                  <a:gd name="connsiteY51" fmla="*/ 1558766 h 1790700"/>
                  <a:gd name="connsiteX52" fmla="*/ 497402 w 1828800"/>
                  <a:gd name="connsiteY52" fmla="*/ 1701641 h 1790700"/>
                  <a:gd name="connsiteX53" fmla="*/ 516452 w 1828800"/>
                  <a:gd name="connsiteY53" fmla="*/ 1776889 h 1790700"/>
                  <a:gd name="connsiteX54" fmla="*/ 586937 w 1828800"/>
                  <a:gd name="connsiteY54" fmla="*/ 1744504 h 1790700"/>
                  <a:gd name="connsiteX55" fmla="*/ 646945 w 1828800"/>
                  <a:gd name="connsiteY55" fmla="*/ 1593056 h 1790700"/>
                  <a:gd name="connsiteX56" fmla="*/ 668852 w 1828800"/>
                  <a:gd name="connsiteY56" fmla="*/ 1583531 h 1790700"/>
                  <a:gd name="connsiteX57" fmla="*/ 679330 w 1828800"/>
                  <a:gd name="connsiteY57" fmla="*/ 1564481 h 1790700"/>
                  <a:gd name="connsiteX58" fmla="*/ 921265 w 1828800"/>
                  <a:gd name="connsiteY58" fmla="*/ 1610201 h 1790700"/>
                  <a:gd name="connsiteX59" fmla="*/ 1166057 w 1828800"/>
                  <a:gd name="connsiteY59" fmla="*/ 1563529 h 1790700"/>
                  <a:gd name="connsiteX60" fmla="*/ 1165105 w 1828800"/>
                  <a:gd name="connsiteY60" fmla="*/ 1566386 h 1790700"/>
                  <a:gd name="connsiteX61" fmla="*/ 1167010 w 1828800"/>
                  <a:gd name="connsiteY61" fmla="*/ 1566386 h 1790700"/>
                  <a:gd name="connsiteX62" fmla="*/ 1179392 w 1828800"/>
                  <a:gd name="connsiteY62" fmla="*/ 1589246 h 1790700"/>
                  <a:gd name="connsiteX63" fmla="*/ 1201300 w 1828800"/>
                  <a:gd name="connsiteY63" fmla="*/ 1598771 h 1790700"/>
                  <a:gd name="connsiteX64" fmla="*/ 1261307 w 1828800"/>
                  <a:gd name="connsiteY64" fmla="*/ 1750219 h 1790700"/>
                  <a:gd name="connsiteX65" fmla="*/ 1331792 w 1828800"/>
                  <a:gd name="connsiteY65" fmla="*/ 1782604 h 1790700"/>
                  <a:gd name="connsiteX66" fmla="*/ 1350842 w 1828800"/>
                  <a:gd name="connsiteY66" fmla="*/ 1707356 h 1790700"/>
                  <a:gd name="connsiteX67" fmla="*/ 1270832 w 1828800"/>
                  <a:gd name="connsiteY67" fmla="*/ 1564481 h 1790700"/>
                  <a:gd name="connsiteX68" fmla="*/ 1277500 w 1828800"/>
                  <a:gd name="connsiteY68" fmla="*/ 1541621 h 1790700"/>
                  <a:gd name="connsiteX69" fmla="*/ 1267975 w 1828800"/>
                  <a:gd name="connsiteY69" fmla="*/ 1517809 h 1790700"/>
                  <a:gd name="connsiteX70" fmla="*/ 1259402 w 1828800"/>
                  <a:gd name="connsiteY70" fmla="*/ 1517809 h 1790700"/>
                  <a:gd name="connsiteX71" fmla="*/ 1557535 w 1828800"/>
                  <a:gd name="connsiteY71" fmla="*/ 1141571 h 1790700"/>
                  <a:gd name="connsiteX72" fmla="*/ 1582300 w 1828800"/>
                  <a:gd name="connsiteY72" fmla="*/ 1145381 h 1790700"/>
                  <a:gd name="connsiteX73" fmla="*/ 1603255 w 1828800"/>
                  <a:gd name="connsiteY73" fmla="*/ 1133951 h 1790700"/>
                  <a:gd name="connsiteX74" fmla="*/ 1760417 w 1828800"/>
                  <a:gd name="connsiteY74" fmla="*/ 1177766 h 1790700"/>
                  <a:gd name="connsiteX75" fmla="*/ 1828997 w 1828800"/>
                  <a:gd name="connsiteY75" fmla="*/ 1141571 h 1790700"/>
                  <a:gd name="connsiteX76" fmla="*/ 1780420 w 1828800"/>
                  <a:gd name="connsiteY76" fmla="*/ 1078706 h 1790700"/>
                  <a:gd name="connsiteX77" fmla="*/ 914597 w 1828800"/>
                  <a:gd name="connsiteY77" fmla="*/ 1473994 h 1790700"/>
                  <a:gd name="connsiteX78" fmla="*/ 383102 w 1828800"/>
                  <a:gd name="connsiteY78" fmla="*/ 942499 h 1790700"/>
                  <a:gd name="connsiteX79" fmla="*/ 914597 w 1828800"/>
                  <a:gd name="connsiteY79" fmla="*/ 411004 h 1790700"/>
                  <a:gd name="connsiteX80" fmla="*/ 1446092 w 1828800"/>
                  <a:gd name="connsiteY80" fmla="*/ 942499 h 1790700"/>
                  <a:gd name="connsiteX81" fmla="*/ 914597 w 1828800"/>
                  <a:gd name="connsiteY81" fmla="*/ 1473994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828800" h="1790700">
                    <a:moveTo>
                      <a:pt x="1780420" y="1078706"/>
                    </a:moveTo>
                    <a:lnTo>
                      <a:pt x="1618495" y="1055846"/>
                    </a:lnTo>
                    <a:lnTo>
                      <a:pt x="1604207" y="1036796"/>
                    </a:lnTo>
                    <a:lnTo>
                      <a:pt x="1580395" y="1031081"/>
                    </a:lnTo>
                    <a:cubicBezTo>
                      <a:pt x="1584205" y="1001554"/>
                      <a:pt x="1586110" y="972026"/>
                      <a:pt x="1586110" y="941546"/>
                    </a:cubicBezTo>
                    <a:cubicBezTo>
                      <a:pt x="1586110" y="799624"/>
                      <a:pt x="1542295" y="669131"/>
                      <a:pt x="1466095" y="561499"/>
                    </a:cubicBezTo>
                    <a:lnTo>
                      <a:pt x="1485145" y="546259"/>
                    </a:lnTo>
                    <a:lnTo>
                      <a:pt x="1489907" y="523399"/>
                    </a:lnTo>
                    <a:lnTo>
                      <a:pt x="1626115" y="432911"/>
                    </a:lnTo>
                    <a:cubicBezTo>
                      <a:pt x="1651832" y="412909"/>
                      <a:pt x="1660405" y="379571"/>
                      <a:pt x="1643260" y="357664"/>
                    </a:cubicBezTo>
                    <a:cubicBezTo>
                      <a:pt x="1627067" y="335756"/>
                      <a:pt x="1591825" y="334804"/>
                      <a:pt x="1566107" y="354806"/>
                    </a:cubicBezTo>
                    <a:lnTo>
                      <a:pt x="1444187" y="460534"/>
                    </a:lnTo>
                    <a:lnTo>
                      <a:pt x="1420375" y="458629"/>
                    </a:lnTo>
                    <a:lnTo>
                      <a:pt x="1399420" y="472916"/>
                    </a:lnTo>
                    <a:lnTo>
                      <a:pt x="1398467" y="475774"/>
                    </a:lnTo>
                    <a:cubicBezTo>
                      <a:pt x="1287977" y="362426"/>
                      <a:pt x="1138435" y="289084"/>
                      <a:pt x="970794" y="276701"/>
                    </a:cubicBezTo>
                    <a:lnTo>
                      <a:pt x="973652" y="273844"/>
                    </a:lnTo>
                    <a:lnTo>
                      <a:pt x="972700" y="248126"/>
                    </a:lnTo>
                    <a:lnTo>
                      <a:pt x="957460" y="230029"/>
                    </a:lnTo>
                    <a:lnTo>
                      <a:pt x="967937" y="67151"/>
                    </a:lnTo>
                    <a:cubicBezTo>
                      <a:pt x="967937" y="33814"/>
                      <a:pt x="946030" y="7144"/>
                      <a:pt x="918407" y="7144"/>
                    </a:cubicBezTo>
                    <a:cubicBezTo>
                      <a:pt x="890785" y="7144"/>
                      <a:pt x="868877" y="33814"/>
                      <a:pt x="868877" y="67151"/>
                    </a:cubicBezTo>
                    <a:lnTo>
                      <a:pt x="879355" y="230029"/>
                    </a:lnTo>
                    <a:lnTo>
                      <a:pt x="864115" y="248126"/>
                    </a:lnTo>
                    <a:lnTo>
                      <a:pt x="863162" y="273844"/>
                    </a:lnTo>
                    <a:lnTo>
                      <a:pt x="865067" y="276701"/>
                    </a:lnTo>
                    <a:cubicBezTo>
                      <a:pt x="694570" y="290989"/>
                      <a:pt x="543122" y="369094"/>
                      <a:pt x="433585" y="488156"/>
                    </a:cubicBezTo>
                    <a:lnTo>
                      <a:pt x="436442" y="477679"/>
                    </a:lnTo>
                    <a:lnTo>
                      <a:pt x="415487" y="462439"/>
                    </a:lnTo>
                    <a:lnTo>
                      <a:pt x="390722" y="464344"/>
                    </a:lnTo>
                    <a:lnTo>
                      <a:pt x="271660" y="352901"/>
                    </a:lnTo>
                    <a:cubicBezTo>
                      <a:pt x="245942" y="331946"/>
                      <a:pt x="211652" y="331946"/>
                      <a:pt x="194507" y="353854"/>
                    </a:cubicBezTo>
                    <a:cubicBezTo>
                      <a:pt x="177362" y="374809"/>
                      <a:pt x="184030" y="409099"/>
                      <a:pt x="209747" y="430054"/>
                    </a:cubicBezTo>
                    <a:lnTo>
                      <a:pt x="343097" y="525304"/>
                    </a:lnTo>
                    <a:lnTo>
                      <a:pt x="346907" y="548164"/>
                    </a:lnTo>
                    <a:lnTo>
                      <a:pt x="365957" y="565309"/>
                    </a:lnTo>
                    <a:lnTo>
                      <a:pt x="372625" y="567214"/>
                    </a:lnTo>
                    <a:cubicBezTo>
                      <a:pt x="299282" y="673894"/>
                      <a:pt x="256420" y="803434"/>
                      <a:pt x="256420" y="942499"/>
                    </a:cubicBezTo>
                    <a:cubicBezTo>
                      <a:pt x="256420" y="974884"/>
                      <a:pt x="259277" y="1006316"/>
                      <a:pt x="263087" y="1036796"/>
                    </a:cubicBezTo>
                    <a:lnTo>
                      <a:pt x="257372" y="1030129"/>
                    </a:lnTo>
                    <a:lnTo>
                      <a:pt x="232607" y="1036796"/>
                    </a:lnTo>
                    <a:lnTo>
                      <a:pt x="218320" y="1055846"/>
                    </a:lnTo>
                    <a:lnTo>
                      <a:pt x="56395" y="1078706"/>
                    </a:lnTo>
                    <a:cubicBezTo>
                      <a:pt x="24010" y="1085374"/>
                      <a:pt x="3055" y="1112996"/>
                      <a:pt x="7817" y="1139666"/>
                    </a:cubicBezTo>
                    <a:cubicBezTo>
                      <a:pt x="13532" y="1166336"/>
                      <a:pt x="44012" y="1182529"/>
                      <a:pt x="76397" y="1175861"/>
                    </a:cubicBezTo>
                    <a:lnTo>
                      <a:pt x="233560" y="1132046"/>
                    </a:lnTo>
                    <a:lnTo>
                      <a:pt x="254515" y="1143476"/>
                    </a:lnTo>
                    <a:lnTo>
                      <a:pt x="277375" y="1139666"/>
                    </a:lnTo>
                    <a:lnTo>
                      <a:pt x="282137" y="1130141"/>
                    </a:lnTo>
                    <a:cubicBezTo>
                      <a:pt x="329762" y="1293019"/>
                      <a:pt x="437395" y="1429226"/>
                      <a:pt x="579317" y="1514951"/>
                    </a:cubicBezTo>
                    <a:lnTo>
                      <a:pt x="570745" y="1535906"/>
                    </a:lnTo>
                    <a:lnTo>
                      <a:pt x="577412" y="1558766"/>
                    </a:lnTo>
                    <a:lnTo>
                      <a:pt x="497402" y="1701641"/>
                    </a:lnTo>
                    <a:cubicBezTo>
                      <a:pt x="483115" y="1731169"/>
                      <a:pt x="491687" y="1765459"/>
                      <a:pt x="516452" y="1776889"/>
                    </a:cubicBezTo>
                    <a:cubicBezTo>
                      <a:pt x="541217" y="1788319"/>
                      <a:pt x="572650" y="1774031"/>
                      <a:pt x="586937" y="1744504"/>
                    </a:cubicBezTo>
                    <a:lnTo>
                      <a:pt x="646945" y="1593056"/>
                    </a:lnTo>
                    <a:lnTo>
                      <a:pt x="668852" y="1583531"/>
                    </a:lnTo>
                    <a:lnTo>
                      <a:pt x="679330" y="1564481"/>
                    </a:lnTo>
                    <a:cubicBezTo>
                      <a:pt x="754577" y="1594009"/>
                      <a:pt x="835540" y="1610201"/>
                      <a:pt x="921265" y="1610201"/>
                    </a:cubicBezTo>
                    <a:cubicBezTo>
                      <a:pt x="1007942" y="1610201"/>
                      <a:pt x="1090810" y="1593056"/>
                      <a:pt x="1166057" y="1563529"/>
                    </a:cubicBezTo>
                    <a:lnTo>
                      <a:pt x="1165105" y="1566386"/>
                    </a:lnTo>
                    <a:lnTo>
                      <a:pt x="1167010" y="1566386"/>
                    </a:lnTo>
                    <a:lnTo>
                      <a:pt x="1179392" y="1589246"/>
                    </a:lnTo>
                    <a:lnTo>
                      <a:pt x="1201300" y="1598771"/>
                    </a:lnTo>
                    <a:lnTo>
                      <a:pt x="1261307" y="1750219"/>
                    </a:lnTo>
                    <a:cubicBezTo>
                      <a:pt x="1275595" y="1779746"/>
                      <a:pt x="1307027" y="1794986"/>
                      <a:pt x="1331792" y="1782604"/>
                    </a:cubicBezTo>
                    <a:cubicBezTo>
                      <a:pt x="1356557" y="1771174"/>
                      <a:pt x="1365130" y="1736884"/>
                      <a:pt x="1350842" y="1707356"/>
                    </a:cubicBezTo>
                    <a:lnTo>
                      <a:pt x="1270832" y="1564481"/>
                    </a:lnTo>
                    <a:lnTo>
                      <a:pt x="1277500" y="1541621"/>
                    </a:lnTo>
                    <a:lnTo>
                      <a:pt x="1267975" y="1517809"/>
                    </a:lnTo>
                    <a:lnTo>
                      <a:pt x="1259402" y="1517809"/>
                    </a:lnTo>
                    <a:cubicBezTo>
                      <a:pt x="1400372" y="1434941"/>
                      <a:pt x="1508957" y="1300639"/>
                      <a:pt x="1557535" y="1141571"/>
                    </a:cubicBezTo>
                    <a:lnTo>
                      <a:pt x="1582300" y="1145381"/>
                    </a:lnTo>
                    <a:lnTo>
                      <a:pt x="1603255" y="1133951"/>
                    </a:lnTo>
                    <a:lnTo>
                      <a:pt x="1760417" y="1177766"/>
                    </a:lnTo>
                    <a:cubicBezTo>
                      <a:pt x="1792802" y="1184434"/>
                      <a:pt x="1823282" y="1168241"/>
                      <a:pt x="1828997" y="1141571"/>
                    </a:cubicBezTo>
                    <a:cubicBezTo>
                      <a:pt x="1833760" y="1112996"/>
                      <a:pt x="1812805" y="1086326"/>
                      <a:pt x="1780420" y="1078706"/>
                    </a:cubicBezTo>
                    <a:close/>
                    <a:moveTo>
                      <a:pt x="914597" y="1473994"/>
                    </a:moveTo>
                    <a:cubicBezTo>
                      <a:pt x="621227" y="1473994"/>
                      <a:pt x="383102" y="1235869"/>
                      <a:pt x="383102" y="942499"/>
                    </a:cubicBezTo>
                    <a:cubicBezTo>
                      <a:pt x="383102" y="649129"/>
                      <a:pt x="621227" y="411004"/>
                      <a:pt x="914597" y="411004"/>
                    </a:cubicBezTo>
                    <a:cubicBezTo>
                      <a:pt x="1207967" y="411004"/>
                      <a:pt x="1446092" y="649129"/>
                      <a:pt x="1446092" y="942499"/>
                    </a:cubicBezTo>
                    <a:cubicBezTo>
                      <a:pt x="1446092" y="1235869"/>
                      <a:pt x="1207967" y="1473994"/>
                      <a:pt x="914597" y="14739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0F1A592-4CB9-4691-BF35-D9A5B835A8D5}"/>
              </a:ext>
            </a:extLst>
          </p:cNvPr>
          <p:cNvGrpSpPr/>
          <p:nvPr/>
        </p:nvGrpSpPr>
        <p:grpSpPr>
          <a:xfrm>
            <a:off x="6573820" y="2193019"/>
            <a:ext cx="1851660" cy="2002288"/>
            <a:chOff x="8765093" y="1781025"/>
            <a:chExt cx="2468880" cy="2669717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9E9AF415-8E29-4600-95D4-2514B97D81C2}"/>
                </a:ext>
              </a:extLst>
            </p:cNvPr>
            <p:cNvSpPr/>
            <p:nvPr/>
          </p:nvSpPr>
          <p:spPr bwMode="auto">
            <a:xfrm>
              <a:off x="8765093" y="1981862"/>
              <a:ext cx="2468880" cy="2468880"/>
            </a:xfrm>
            <a:prstGeom prst="roundRect">
              <a:avLst>
                <a:gd name="adj" fmla="val 3125"/>
              </a:avLst>
            </a:prstGeom>
            <a:solidFill>
              <a:srgbClr val="FCFDFE"/>
            </a:solidFill>
            <a:ln w="12700">
              <a:solidFill>
                <a:srgbClr val="0078D4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8D981132-A882-45CE-A277-17CC469AF6FE}"/>
                </a:ext>
              </a:extLst>
            </p:cNvPr>
            <p:cNvSpPr txBox="1">
              <a:spLocks/>
            </p:cNvSpPr>
            <p:nvPr/>
          </p:nvSpPr>
          <p:spPr>
            <a:xfrm>
              <a:off x="8765093" y="1781025"/>
              <a:ext cx="1989771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85644">
                <a:lnSpc>
                  <a:spcPct val="100000"/>
                </a:lnSpc>
                <a:defRPr/>
              </a:pPr>
              <a:r>
                <a:rPr lang="en-US" sz="750" spc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managed control plane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A9173B0-F27F-4608-800A-D1A08827DAA1}"/>
                </a:ext>
              </a:extLst>
            </p:cNvPr>
            <p:cNvGrpSpPr/>
            <p:nvPr/>
          </p:nvGrpSpPr>
          <p:grpSpPr>
            <a:xfrm>
              <a:off x="9162785" y="2570190"/>
              <a:ext cx="1673497" cy="1292225"/>
              <a:chOff x="9196711" y="2690054"/>
              <a:chExt cx="1673497" cy="1292225"/>
            </a:xfrm>
          </p:grpSpPr>
          <p:grpSp>
            <p:nvGrpSpPr>
              <p:cNvPr id="153" name="Group 4">
                <a:extLst>
                  <a:ext uri="{FF2B5EF4-FFF2-40B4-BE49-F238E27FC236}">
                    <a16:creationId xmlns:a16="http://schemas.microsoft.com/office/drawing/2014/main" id="{F8AC7A7E-DDEA-45CE-BE60-726E0554DCF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196711" y="2690054"/>
                <a:ext cx="1668463" cy="1292225"/>
                <a:chOff x="3315" y="1752"/>
                <a:chExt cx="1051" cy="814"/>
              </a:xfrm>
              <a:solidFill>
                <a:srgbClr val="0078D4"/>
              </a:solidFill>
            </p:grpSpPr>
            <p:sp>
              <p:nvSpPr>
                <p:cNvPr id="166" name="Freeform 5">
                  <a:extLst>
                    <a:ext uri="{FF2B5EF4-FFF2-40B4-BE49-F238E27FC236}">
                      <a16:creationId xmlns:a16="http://schemas.microsoft.com/office/drawing/2014/main" id="{6CAA942D-0FC6-4700-8F5A-B8D9073DB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" y="1752"/>
                  <a:ext cx="574" cy="725"/>
                </a:xfrm>
                <a:custGeom>
                  <a:avLst/>
                  <a:gdLst>
                    <a:gd name="T0" fmla="*/ 265 w 574"/>
                    <a:gd name="T1" fmla="*/ 253 h 725"/>
                    <a:gd name="T2" fmla="*/ 574 w 574"/>
                    <a:gd name="T3" fmla="*/ 0 h 725"/>
                    <a:gd name="T4" fmla="*/ 242 w 574"/>
                    <a:gd name="T5" fmla="*/ 724 h 725"/>
                    <a:gd name="T6" fmla="*/ 0 w 574"/>
                    <a:gd name="T7" fmla="*/ 725 h 725"/>
                    <a:gd name="T8" fmla="*/ 265 w 574"/>
                    <a:gd name="T9" fmla="*/ 253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4" h="725">
                      <a:moveTo>
                        <a:pt x="265" y="253"/>
                      </a:moveTo>
                      <a:lnTo>
                        <a:pt x="574" y="0"/>
                      </a:lnTo>
                      <a:lnTo>
                        <a:pt x="242" y="724"/>
                      </a:lnTo>
                      <a:lnTo>
                        <a:pt x="0" y="725"/>
                      </a:lnTo>
                      <a:lnTo>
                        <a:pt x="265" y="2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E46DD0D6-EBDE-4C3B-BD57-D9EE6064A4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803"/>
                  <a:ext cx="803" cy="763"/>
                </a:xfrm>
                <a:custGeom>
                  <a:avLst/>
                  <a:gdLst>
                    <a:gd name="T0" fmla="*/ 0 w 803"/>
                    <a:gd name="T1" fmla="*/ 757 h 763"/>
                    <a:gd name="T2" fmla="*/ 485 w 803"/>
                    <a:gd name="T3" fmla="*/ 675 h 763"/>
                    <a:gd name="T4" fmla="*/ 232 w 803"/>
                    <a:gd name="T5" fmla="*/ 369 h 763"/>
                    <a:gd name="T6" fmla="*/ 367 w 803"/>
                    <a:gd name="T7" fmla="*/ 0 h 763"/>
                    <a:gd name="T8" fmla="*/ 803 w 803"/>
                    <a:gd name="T9" fmla="*/ 763 h 763"/>
                    <a:gd name="T10" fmla="*/ 0 w 803"/>
                    <a:gd name="T11" fmla="*/ 757 h 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3" h="763">
                      <a:moveTo>
                        <a:pt x="0" y="757"/>
                      </a:moveTo>
                      <a:lnTo>
                        <a:pt x="485" y="675"/>
                      </a:lnTo>
                      <a:lnTo>
                        <a:pt x="232" y="369"/>
                      </a:lnTo>
                      <a:lnTo>
                        <a:pt x="367" y="0"/>
                      </a:lnTo>
                      <a:lnTo>
                        <a:pt x="803" y="763"/>
                      </a:lnTo>
                      <a:lnTo>
                        <a:pt x="0" y="7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717A012-1F3F-4057-B588-890FD8B0A148}"/>
                  </a:ext>
                </a:extLst>
              </p:cNvPr>
              <p:cNvGrpSpPr/>
              <p:nvPr/>
            </p:nvGrpSpPr>
            <p:grpSpPr>
              <a:xfrm>
                <a:off x="10267693" y="2983633"/>
                <a:ext cx="602515" cy="602515"/>
                <a:chOff x="7211505" y="4977353"/>
                <a:chExt cx="989814" cy="989814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FF40159B-4022-48AF-8754-934AF8A5A303}"/>
                    </a:ext>
                  </a:extLst>
                </p:cNvPr>
                <p:cNvSpPr/>
                <p:nvPr/>
              </p:nvSpPr>
              <p:spPr bwMode="auto">
                <a:xfrm>
                  <a:off x="7211505" y="4977353"/>
                  <a:ext cx="989814" cy="989814"/>
                </a:xfrm>
                <a:prstGeom prst="ellipse">
                  <a:avLst/>
                </a:prstGeom>
                <a:solidFill>
                  <a:srgbClr val="FCFDF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err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Processing_E9F5" title="Icon of two interlocked gears">
                  <a:extLst>
                    <a:ext uri="{FF2B5EF4-FFF2-40B4-BE49-F238E27FC236}">
                      <a16:creationId xmlns:a16="http://schemas.microsoft.com/office/drawing/2014/main" id="{339D4230-87A3-4B94-8D3F-651D771FEBA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83003" y="5190591"/>
                  <a:ext cx="646819" cy="563338"/>
                </a:xfrm>
                <a:custGeom>
                  <a:avLst/>
                  <a:gdLst>
                    <a:gd name="T0" fmla="*/ 924 w 3867"/>
                    <a:gd name="T1" fmla="*/ 299 h 3367"/>
                    <a:gd name="T2" fmla="*/ 1549 w 3867"/>
                    <a:gd name="T3" fmla="*/ 924 h 3367"/>
                    <a:gd name="T4" fmla="*/ 924 w 3867"/>
                    <a:gd name="T5" fmla="*/ 1549 h 3367"/>
                    <a:gd name="T6" fmla="*/ 299 w 3867"/>
                    <a:gd name="T7" fmla="*/ 924 h 3367"/>
                    <a:gd name="T8" fmla="*/ 924 w 3867"/>
                    <a:gd name="T9" fmla="*/ 299 h 3367"/>
                    <a:gd name="T10" fmla="*/ 1163 w 3867"/>
                    <a:gd name="T11" fmla="*/ 347 h 3367"/>
                    <a:gd name="T12" fmla="*/ 1307 w 3867"/>
                    <a:gd name="T13" fmla="*/ 0 h 3367"/>
                    <a:gd name="T14" fmla="*/ 1501 w 3867"/>
                    <a:gd name="T15" fmla="*/ 685 h 3367"/>
                    <a:gd name="T16" fmla="*/ 1848 w 3867"/>
                    <a:gd name="T17" fmla="*/ 541 h 3367"/>
                    <a:gd name="T18" fmla="*/ 1501 w 3867"/>
                    <a:gd name="T19" fmla="*/ 1163 h 3367"/>
                    <a:gd name="T20" fmla="*/ 1848 w 3867"/>
                    <a:gd name="T21" fmla="*/ 1307 h 3367"/>
                    <a:gd name="T22" fmla="*/ 1163 w 3867"/>
                    <a:gd name="T23" fmla="*/ 1501 h 3367"/>
                    <a:gd name="T24" fmla="*/ 1307 w 3867"/>
                    <a:gd name="T25" fmla="*/ 1848 h 3367"/>
                    <a:gd name="T26" fmla="*/ 685 w 3867"/>
                    <a:gd name="T27" fmla="*/ 1501 h 3367"/>
                    <a:gd name="T28" fmla="*/ 541 w 3867"/>
                    <a:gd name="T29" fmla="*/ 1848 h 3367"/>
                    <a:gd name="T30" fmla="*/ 347 w 3867"/>
                    <a:gd name="T31" fmla="*/ 1163 h 3367"/>
                    <a:gd name="T32" fmla="*/ 0 w 3867"/>
                    <a:gd name="T33" fmla="*/ 1307 h 3367"/>
                    <a:gd name="T34" fmla="*/ 0 w 3867"/>
                    <a:gd name="T35" fmla="*/ 541 h 3367"/>
                    <a:gd name="T36" fmla="*/ 347 w 3867"/>
                    <a:gd name="T37" fmla="*/ 685 h 3367"/>
                    <a:gd name="T38" fmla="*/ 685 w 3867"/>
                    <a:gd name="T39" fmla="*/ 347 h 3367"/>
                    <a:gd name="T40" fmla="*/ 541 w 3867"/>
                    <a:gd name="T41" fmla="*/ 0 h 3367"/>
                    <a:gd name="T42" fmla="*/ 2049 w 3867"/>
                    <a:gd name="T43" fmla="*/ 2299 h 3367"/>
                    <a:gd name="T44" fmla="*/ 2799 w 3867"/>
                    <a:gd name="T45" fmla="*/ 3049 h 3367"/>
                    <a:gd name="T46" fmla="*/ 3549 w 3867"/>
                    <a:gd name="T47" fmla="*/ 2299 h 3367"/>
                    <a:gd name="T48" fmla="*/ 2799 w 3867"/>
                    <a:gd name="T49" fmla="*/ 1549 h 3367"/>
                    <a:gd name="T50" fmla="*/ 2049 w 3867"/>
                    <a:gd name="T51" fmla="*/ 2299 h 3367"/>
                    <a:gd name="T52" fmla="*/ 2357 w 3867"/>
                    <a:gd name="T53" fmla="*/ 1231 h 3367"/>
                    <a:gd name="T54" fmla="*/ 2512 w 3867"/>
                    <a:gd name="T55" fmla="*/ 1606 h 3367"/>
                    <a:gd name="T56" fmla="*/ 2106 w 3867"/>
                    <a:gd name="T57" fmla="*/ 2012 h 3367"/>
                    <a:gd name="T58" fmla="*/ 1731 w 3867"/>
                    <a:gd name="T59" fmla="*/ 1856 h 3367"/>
                    <a:gd name="T60" fmla="*/ 2106 w 3867"/>
                    <a:gd name="T61" fmla="*/ 2586 h 3367"/>
                    <a:gd name="T62" fmla="*/ 1731 w 3867"/>
                    <a:gd name="T63" fmla="*/ 2741 h 3367"/>
                    <a:gd name="T64" fmla="*/ 2512 w 3867"/>
                    <a:gd name="T65" fmla="*/ 2992 h 3367"/>
                    <a:gd name="T66" fmla="*/ 2357 w 3867"/>
                    <a:gd name="T67" fmla="*/ 3367 h 3367"/>
                    <a:gd name="T68" fmla="*/ 3086 w 3867"/>
                    <a:gd name="T69" fmla="*/ 2992 h 3367"/>
                    <a:gd name="T70" fmla="*/ 3241 w 3867"/>
                    <a:gd name="T71" fmla="*/ 3367 h 3367"/>
                    <a:gd name="T72" fmla="*/ 3492 w 3867"/>
                    <a:gd name="T73" fmla="*/ 2586 h 3367"/>
                    <a:gd name="T74" fmla="*/ 3867 w 3867"/>
                    <a:gd name="T75" fmla="*/ 2741 h 3367"/>
                    <a:gd name="T76" fmla="*/ 3492 w 3867"/>
                    <a:gd name="T77" fmla="*/ 2012 h 3367"/>
                    <a:gd name="T78" fmla="*/ 3867 w 3867"/>
                    <a:gd name="T79" fmla="*/ 1856 h 3367"/>
                    <a:gd name="T80" fmla="*/ 3086 w 3867"/>
                    <a:gd name="T81" fmla="*/ 1606 h 3367"/>
                    <a:gd name="T82" fmla="*/ 3241 w 3867"/>
                    <a:gd name="T83" fmla="*/ 1231 h 3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67" h="3367">
                      <a:moveTo>
                        <a:pt x="924" y="299"/>
                      </a:moveTo>
                      <a:cubicBezTo>
                        <a:pt x="1269" y="299"/>
                        <a:pt x="1549" y="579"/>
                        <a:pt x="1549" y="924"/>
                      </a:cubicBezTo>
                      <a:cubicBezTo>
                        <a:pt x="1549" y="1269"/>
                        <a:pt x="1269" y="1549"/>
                        <a:pt x="924" y="1549"/>
                      </a:cubicBezTo>
                      <a:cubicBezTo>
                        <a:pt x="579" y="1549"/>
                        <a:pt x="299" y="1269"/>
                        <a:pt x="299" y="924"/>
                      </a:cubicBezTo>
                      <a:cubicBezTo>
                        <a:pt x="299" y="579"/>
                        <a:pt x="579" y="299"/>
                        <a:pt x="924" y="299"/>
                      </a:cubicBezTo>
                      <a:close/>
                      <a:moveTo>
                        <a:pt x="1163" y="347"/>
                      </a:moveTo>
                      <a:cubicBezTo>
                        <a:pt x="1307" y="0"/>
                        <a:pt x="1307" y="0"/>
                        <a:pt x="1307" y="0"/>
                      </a:cubicBezTo>
                      <a:moveTo>
                        <a:pt x="1501" y="685"/>
                      </a:moveTo>
                      <a:cubicBezTo>
                        <a:pt x="1848" y="541"/>
                        <a:pt x="1848" y="541"/>
                        <a:pt x="1848" y="541"/>
                      </a:cubicBezTo>
                      <a:moveTo>
                        <a:pt x="1501" y="1163"/>
                      </a:moveTo>
                      <a:cubicBezTo>
                        <a:pt x="1848" y="1307"/>
                        <a:pt x="1848" y="1307"/>
                        <a:pt x="1848" y="1307"/>
                      </a:cubicBezTo>
                      <a:moveTo>
                        <a:pt x="1163" y="1501"/>
                      </a:moveTo>
                      <a:cubicBezTo>
                        <a:pt x="1307" y="1848"/>
                        <a:pt x="1307" y="1848"/>
                        <a:pt x="1307" y="1848"/>
                      </a:cubicBezTo>
                      <a:moveTo>
                        <a:pt x="685" y="1501"/>
                      </a:moveTo>
                      <a:cubicBezTo>
                        <a:pt x="541" y="1848"/>
                        <a:pt x="541" y="1848"/>
                        <a:pt x="541" y="1848"/>
                      </a:cubicBezTo>
                      <a:moveTo>
                        <a:pt x="347" y="1163"/>
                      </a:moveTo>
                      <a:cubicBezTo>
                        <a:pt x="0" y="1307"/>
                        <a:pt x="0" y="1307"/>
                        <a:pt x="0" y="1307"/>
                      </a:cubicBezTo>
                      <a:moveTo>
                        <a:pt x="0" y="541"/>
                      </a:moveTo>
                      <a:cubicBezTo>
                        <a:pt x="347" y="685"/>
                        <a:pt x="347" y="685"/>
                        <a:pt x="347" y="685"/>
                      </a:cubicBezTo>
                      <a:moveTo>
                        <a:pt x="685" y="347"/>
                      </a:moveTo>
                      <a:cubicBezTo>
                        <a:pt x="541" y="0"/>
                        <a:pt x="541" y="0"/>
                        <a:pt x="541" y="0"/>
                      </a:cubicBezTo>
                      <a:moveTo>
                        <a:pt x="2049" y="2299"/>
                      </a:moveTo>
                      <a:cubicBezTo>
                        <a:pt x="2049" y="2713"/>
                        <a:pt x="2385" y="3049"/>
                        <a:pt x="2799" y="3049"/>
                      </a:cubicBezTo>
                      <a:cubicBezTo>
                        <a:pt x="3213" y="3049"/>
                        <a:pt x="3549" y="2713"/>
                        <a:pt x="3549" y="2299"/>
                      </a:cubicBezTo>
                      <a:cubicBezTo>
                        <a:pt x="3549" y="1885"/>
                        <a:pt x="3213" y="1549"/>
                        <a:pt x="2799" y="1549"/>
                      </a:cubicBezTo>
                      <a:cubicBezTo>
                        <a:pt x="2385" y="1549"/>
                        <a:pt x="2049" y="1885"/>
                        <a:pt x="2049" y="2299"/>
                      </a:cubicBezTo>
                      <a:close/>
                      <a:moveTo>
                        <a:pt x="2357" y="1231"/>
                      </a:moveTo>
                      <a:cubicBezTo>
                        <a:pt x="2512" y="1606"/>
                        <a:pt x="2512" y="1606"/>
                        <a:pt x="2512" y="1606"/>
                      </a:cubicBezTo>
                      <a:moveTo>
                        <a:pt x="2106" y="2012"/>
                      </a:moveTo>
                      <a:cubicBezTo>
                        <a:pt x="1731" y="1856"/>
                        <a:pt x="1731" y="1856"/>
                        <a:pt x="1731" y="1856"/>
                      </a:cubicBezTo>
                      <a:moveTo>
                        <a:pt x="2106" y="2586"/>
                      </a:moveTo>
                      <a:cubicBezTo>
                        <a:pt x="1731" y="2741"/>
                        <a:pt x="1731" y="2741"/>
                        <a:pt x="1731" y="2741"/>
                      </a:cubicBezTo>
                      <a:moveTo>
                        <a:pt x="2512" y="2992"/>
                      </a:moveTo>
                      <a:cubicBezTo>
                        <a:pt x="2357" y="3367"/>
                        <a:pt x="2357" y="3367"/>
                        <a:pt x="2357" y="3367"/>
                      </a:cubicBezTo>
                      <a:moveTo>
                        <a:pt x="3086" y="2992"/>
                      </a:moveTo>
                      <a:cubicBezTo>
                        <a:pt x="3241" y="3367"/>
                        <a:pt x="3241" y="3367"/>
                        <a:pt x="3241" y="3367"/>
                      </a:cubicBezTo>
                      <a:moveTo>
                        <a:pt x="3492" y="2586"/>
                      </a:moveTo>
                      <a:cubicBezTo>
                        <a:pt x="3867" y="2741"/>
                        <a:pt x="3867" y="2741"/>
                        <a:pt x="3867" y="2741"/>
                      </a:cubicBezTo>
                      <a:moveTo>
                        <a:pt x="3492" y="2012"/>
                      </a:moveTo>
                      <a:cubicBezTo>
                        <a:pt x="3867" y="1856"/>
                        <a:pt x="3867" y="1856"/>
                        <a:pt x="3867" y="1856"/>
                      </a:cubicBezTo>
                      <a:moveTo>
                        <a:pt x="3086" y="1606"/>
                      </a:moveTo>
                      <a:cubicBezTo>
                        <a:pt x="3241" y="1231"/>
                        <a:pt x="3241" y="1231"/>
                        <a:pt x="3241" y="1231"/>
                      </a:cubicBezTo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89D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2EEC81E-F459-4C56-A841-428EF408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7" y="1319859"/>
            <a:ext cx="8479852" cy="307777"/>
          </a:xfrm>
        </p:spPr>
        <p:txBody>
          <a:bodyPr/>
          <a:lstStyle/>
          <a:p>
            <a:r>
              <a:rPr lang="en-US"/>
              <a:t>How managed Kubernetes on Azure works</a:t>
            </a:r>
          </a:p>
        </p:txBody>
      </p:sp>
    </p:spTree>
    <p:extLst>
      <p:ext uri="{BB962C8B-B14F-4D97-AF65-F5344CB8AC3E}">
        <p14:creationId xmlns:p14="http://schemas.microsoft.com/office/powerpoint/2010/main" val="370696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2B4606-BBE9-40C1-AE1E-78DFD9472949}"/>
              </a:ext>
            </a:extLst>
          </p:cNvPr>
          <p:cNvGrpSpPr/>
          <p:nvPr/>
        </p:nvGrpSpPr>
        <p:grpSpPr>
          <a:xfrm>
            <a:off x="2402816" y="2762711"/>
            <a:ext cx="5439155" cy="957086"/>
            <a:chOff x="3641081" y="2013171"/>
            <a:chExt cx="7252206" cy="1276115"/>
          </a:xfrm>
        </p:grpSpPr>
        <p:sp>
          <p:nvSpPr>
            <p:cNvPr id="3" name="Title 16">
              <a:extLst>
                <a:ext uri="{FF2B5EF4-FFF2-40B4-BE49-F238E27FC236}">
                  <a16:creationId xmlns:a16="http://schemas.microsoft.com/office/drawing/2014/main" id="{BE019C9D-30D6-47D3-8A50-1EB045A0C4C1}"/>
                </a:ext>
              </a:extLst>
            </p:cNvPr>
            <p:cNvSpPr txBox="1">
              <a:spLocks/>
            </p:cNvSpPr>
            <p:nvPr/>
          </p:nvSpPr>
          <p:spPr>
            <a:xfrm>
              <a:off x="3641081" y="2013171"/>
              <a:ext cx="6857999" cy="5539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1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699557">
                <a:defRPr/>
              </a:pPr>
              <a:r>
                <a:rPr lang="en-US" sz="2700" b="0" spc="-38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0AF9B4E9-3717-4280-8E1F-A252B9CF5EED}"/>
                </a:ext>
              </a:extLst>
            </p:cNvPr>
            <p:cNvSpPr txBox="1">
              <a:spLocks/>
            </p:cNvSpPr>
            <p:nvPr/>
          </p:nvSpPr>
          <p:spPr>
            <a:xfrm>
              <a:off x="3641081" y="2550622"/>
              <a:ext cx="7252206" cy="738664"/>
            </a:xfrm>
            <a:prstGeom prst="rect">
              <a:avLst/>
            </a:prstGeom>
          </p:spPr>
          <p:txBody>
            <a:bodyPr wrap="square" lIns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644">
                <a:buNone/>
                <a:defRPr/>
              </a:pPr>
              <a:r>
                <a:rPr lang="en-US" sz="15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Get started easily with AKS </a:t>
              </a:r>
            </a:p>
            <a:p>
              <a:pPr marL="0" indent="0" defTabSz="685644">
                <a:buNone/>
                <a:defRPr/>
              </a:pPr>
              <a:r>
                <a:rPr lang="en-US" sz="15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Set up CI/CD in simple steps with DevOps Project</a:t>
              </a:r>
            </a:p>
          </p:txBody>
        </p:sp>
      </p:grpSp>
      <p:sp>
        <p:nvSpPr>
          <p:cNvPr id="6" name="Touchscreen" title="Icon of a closed hand with one finger touching a screen">
            <a:extLst>
              <a:ext uri="{FF2B5EF4-FFF2-40B4-BE49-F238E27FC236}">
                <a16:creationId xmlns:a16="http://schemas.microsoft.com/office/drawing/2014/main" id="{27BDB699-5954-4B6B-940F-65F8D332F0A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7337" y="2608772"/>
            <a:ext cx="1749638" cy="1640458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285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226965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8297450A-B3AA-47DB-8501-8298CD66967F}"/>
              </a:ext>
            </a:extLst>
          </p:cNvPr>
          <p:cNvGraphicFramePr>
            <a:graphicFrameLocks noGrp="1"/>
          </p:cNvGraphicFramePr>
          <p:nvPr/>
        </p:nvGraphicFramePr>
        <p:xfrm>
          <a:off x="3069043" y="1958502"/>
          <a:ext cx="4980449" cy="349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869">
                  <a:extLst>
                    <a:ext uri="{9D8B030D-6E8A-4147-A177-3AD203B41FA5}">
                      <a16:colId xmlns:a16="http://schemas.microsoft.com/office/drawing/2014/main" val="1718013709"/>
                    </a:ext>
                  </a:extLst>
                </a:gridCol>
                <a:gridCol w="1680797">
                  <a:extLst>
                    <a:ext uri="{9D8B030D-6E8A-4147-A177-3AD203B41FA5}">
                      <a16:colId xmlns:a16="http://schemas.microsoft.com/office/drawing/2014/main" val="1990358366"/>
                    </a:ext>
                  </a:extLst>
                </a:gridCol>
                <a:gridCol w="1887783">
                  <a:extLst>
                    <a:ext uri="{9D8B030D-6E8A-4147-A177-3AD203B41FA5}">
                      <a16:colId xmlns:a16="http://schemas.microsoft.com/office/drawing/2014/main" val="1769369918"/>
                    </a:ext>
                  </a:extLst>
                </a:gridCol>
              </a:tblGrid>
              <a:tr h="468560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Responsibilities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gradFill>
                            <a:gsLst>
                              <a:gs pos="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1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DIY with Kubernetes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gradFill>
                            <a:gsLst>
                              <a:gs pos="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1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Managed Kubernetes on Azure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007751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Containerization 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r>
                        <a:rPr lang="en-US" sz="90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Application iteration, debugging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CI/CD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r>
                        <a:rPr lang="en-US" sz="9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 Semibold" panose="020B0702040204020203" pitchFamily="34" charset="0"/>
                        </a:rPr>
                        <a:t>Cluster hosting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90433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r>
                        <a:rPr lang="en-US" sz="9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 Semibold" panose="020B0702040204020203" pitchFamily="34" charset="0"/>
                        </a:rPr>
                        <a:t>Cluster upgrade 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38365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r>
                        <a:rPr lang="en-US" sz="9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 Semibold" panose="020B0702040204020203" pitchFamily="34" charset="0"/>
                        </a:rPr>
                        <a:t>Patching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87615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Scaling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8288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Monitoring and logging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gradFill>
                          <a:gsLst>
                            <a:gs pos="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1"/>
                        </a:gra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36957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9BF7B5F-711C-4780-9C98-7D2AD53454D2}"/>
              </a:ext>
            </a:extLst>
          </p:cNvPr>
          <p:cNvGrpSpPr/>
          <p:nvPr/>
        </p:nvGrpSpPr>
        <p:grpSpPr>
          <a:xfrm>
            <a:off x="8175953" y="4729316"/>
            <a:ext cx="807591" cy="616148"/>
            <a:chOff x="10901270" y="5193554"/>
            <a:chExt cx="1076788" cy="8215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5CA5FE-3707-4462-86C5-4B31326E892F}"/>
                </a:ext>
              </a:extLst>
            </p:cNvPr>
            <p:cNvGrpSpPr/>
            <p:nvPr/>
          </p:nvGrpSpPr>
          <p:grpSpPr>
            <a:xfrm>
              <a:off x="10901270" y="5193554"/>
              <a:ext cx="1065308" cy="307775"/>
              <a:chOff x="10901270" y="5193554"/>
              <a:chExt cx="1065308" cy="30777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6EFE42-88DB-4E36-A534-8DBFD98382CF}"/>
                  </a:ext>
                </a:extLst>
              </p:cNvPr>
              <p:cNvSpPr/>
              <p:nvPr/>
            </p:nvSpPr>
            <p:spPr>
              <a:xfrm>
                <a:off x="10901270" y="5194893"/>
                <a:ext cx="250999" cy="25099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37">
                  <a:defRPr/>
                </a:pPr>
                <a:endParaRPr lang="en-US" sz="1377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3D4E58-99AE-4D02-8DFF-67F20B1C238D}"/>
                  </a:ext>
                </a:extLst>
              </p:cNvPr>
              <p:cNvSpPr/>
              <p:nvPr/>
            </p:nvSpPr>
            <p:spPr>
              <a:xfrm>
                <a:off x="11234327" y="5193554"/>
                <a:ext cx="732251" cy="30777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685537">
                  <a:defRPr/>
                </a:pPr>
                <a:r>
                  <a:rPr lang="en-US" sz="900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Customer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90D1BC-2D3D-4C58-B8CC-5EED79048680}"/>
                </a:ext>
              </a:extLst>
            </p:cNvPr>
            <p:cNvGrpSpPr/>
            <p:nvPr/>
          </p:nvGrpSpPr>
          <p:grpSpPr>
            <a:xfrm>
              <a:off x="10911524" y="5707309"/>
              <a:ext cx="1066534" cy="307775"/>
              <a:chOff x="10911524" y="5707309"/>
              <a:chExt cx="1066534" cy="30777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635C31-8A58-4EFF-A579-46A64D06AA5B}"/>
                  </a:ext>
                </a:extLst>
              </p:cNvPr>
              <p:cNvSpPr/>
              <p:nvPr/>
            </p:nvSpPr>
            <p:spPr>
              <a:xfrm>
                <a:off x="10911524" y="5708648"/>
                <a:ext cx="250999" cy="250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37">
                  <a:defRPr/>
                </a:pPr>
                <a:endParaRPr lang="en-US" sz="1377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77D040C-0948-461C-A027-D2E3E8D932E5}"/>
                  </a:ext>
                </a:extLst>
              </p:cNvPr>
              <p:cNvSpPr/>
              <p:nvPr/>
            </p:nvSpPr>
            <p:spPr>
              <a:xfrm>
                <a:off x="11247944" y="5707309"/>
                <a:ext cx="730114" cy="30777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685537">
                  <a:defRPr/>
                </a:pPr>
                <a:r>
                  <a:rPr lang="en-US" sz="900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Microsoft</a:t>
                </a: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AD5A980-E641-4684-B452-9BAB64A33D3A}"/>
              </a:ext>
            </a:extLst>
          </p:cNvPr>
          <p:cNvSpPr/>
          <p:nvPr/>
        </p:nvSpPr>
        <p:spPr>
          <a:xfrm>
            <a:off x="7087358" y="3644157"/>
            <a:ext cx="187162" cy="187162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4811B08-6321-47A5-A45A-AFEBC1A8FB4B}"/>
              </a:ext>
            </a:extLst>
          </p:cNvPr>
          <p:cNvSpPr/>
          <p:nvPr/>
        </p:nvSpPr>
        <p:spPr>
          <a:xfrm>
            <a:off x="7087358" y="4389689"/>
            <a:ext cx="187162" cy="187162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FC04DC5-649A-411D-BB20-BB09B8194137}"/>
              </a:ext>
            </a:extLst>
          </p:cNvPr>
          <p:cNvSpPr/>
          <p:nvPr/>
        </p:nvSpPr>
        <p:spPr>
          <a:xfrm>
            <a:off x="7087358" y="4762455"/>
            <a:ext cx="187162" cy="187162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1DBB4A-2A73-46B1-B9BC-D9282463AAED}"/>
              </a:ext>
            </a:extLst>
          </p:cNvPr>
          <p:cNvSpPr/>
          <p:nvPr/>
        </p:nvSpPr>
        <p:spPr>
          <a:xfrm>
            <a:off x="7087358" y="4016923"/>
            <a:ext cx="187162" cy="187162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16F981-20C4-490A-8B4A-3458C1C61C33}"/>
              </a:ext>
            </a:extLst>
          </p:cNvPr>
          <p:cNvSpPr/>
          <p:nvPr/>
        </p:nvSpPr>
        <p:spPr>
          <a:xfrm>
            <a:off x="5205214" y="3639750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814FC6-7A47-4BB6-8BA2-CAB3A3D20BEF}"/>
              </a:ext>
            </a:extLst>
          </p:cNvPr>
          <p:cNvSpPr/>
          <p:nvPr/>
        </p:nvSpPr>
        <p:spPr>
          <a:xfrm>
            <a:off x="5205214" y="4013617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10E38F1-5A76-4D09-A517-0F9E6C9A4C6F}"/>
              </a:ext>
            </a:extLst>
          </p:cNvPr>
          <p:cNvSpPr/>
          <p:nvPr/>
        </p:nvSpPr>
        <p:spPr>
          <a:xfrm>
            <a:off x="5205214" y="4387485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5D6B54-62E0-435A-82CB-E7E0651D276D}"/>
              </a:ext>
            </a:extLst>
          </p:cNvPr>
          <p:cNvSpPr/>
          <p:nvPr/>
        </p:nvSpPr>
        <p:spPr>
          <a:xfrm>
            <a:off x="5205214" y="4761352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FA2487-9BD5-4CF1-BC82-B0D639260603}"/>
              </a:ext>
            </a:extLst>
          </p:cNvPr>
          <p:cNvSpPr/>
          <p:nvPr/>
        </p:nvSpPr>
        <p:spPr>
          <a:xfrm>
            <a:off x="5205214" y="5135219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B8D42E6-7B42-4C33-B90D-D01F2B957F80}"/>
              </a:ext>
            </a:extLst>
          </p:cNvPr>
          <p:cNvSpPr/>
          <p:nvPr/>
        </p:nvSpPr>
        <p:spPr>
          <a:xfrm>
            <a:off x="5205214" y="2518147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CF1E1D-2DF1-4806-9F56-FBDA98FD51D9}"/>
              </a:ext>
            </a:extLst>
          </p:cNvPr>
          <p:cNvSpPr/>
          <p:nvPr/>
        </p:nvSpPr>
        <p:spPr>
          <a:xfrm>
            <a:off x="5205214" y="2892015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C562A5-0D0E-4F4A-A21C-07004571FE44}"/>
              </a:ext>
            </a:extLst>
          </p:cNvPr>
          <p:cNvSpPr/>
          <p:nvPr/>
        </p:nvSpPr>
        <p:spPr>
          <a:xfrm>
            <a:off x="7087358" y="5135219"/>
            <a:ext cx="187162" cy="187162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5D809A-C5C6-480C-AF21-F36CC24A0F8F}"/>
              </a:ext>
            </a:extLst>
          </p:cNvPr>
          <p:cNvSpPr/>
          <p:nvPr/>
        </p:nvSpPr>
        <p:spPr>
          <a:xfrm>
            <a:off x="5205214" y="3265882"/>
            <a:ext cx="187162" cy="1871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37">
              <a:defRPr/>
            </a:pPr>
            <a:endParaRPr lang="en-US" sz="1377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E0745D-86B7-4E75-9ADB-EF72DA82A747}"/>
              </a:ext>
            </a:extLst>
          </p:cNvPr>
          <p:cNvGrpSpPr/>
          <p:nvPr/>
        </p:nvGrpSpPr>
        <p:grpSpPr>
          <a:xfrm>
            <a:off x="7086294" y="2514291"/>
            <a:ext cx="189290" cy="191018"/>
            <a:chOff x="7895257" y="6287059"/>
            <a:chExt cx="339999" cy="34310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3F8DF76-E7C4-4659-8781-15C4627952D2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37">
                <a:defRPr/>
              </a:pPr>
              <a:endParaRPr lang="en-US" sz="137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24774BB4-7551-4907-B692-6D8C6F801AFE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78D88C0-567C-4F1C-A072-35EBFBA15C39}"/>
              </a:ext>
            </a:extLst>
          </p:cNvPr>
          <p:cNvGrpSpPr/>
          <p:nvPr/>
        </p:nvGrpSpPr>
        <p:grpSpPr>
          <a:xfrm>
            <a:off x="7086294" y="2890913"/>
            <a:ext cx="189290" cy="191018"/>
            <a:chOff x="7895257" y="6287059"/>
            <a:chExt cx="339999" cy="34310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DC7B87A-E538-405A-A191-E50D0647D316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37">
                <a:defRPr/>
              </a:pPr>
              <a:endParaRPr lang="en-US" sz="137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6" name="Right Triangle 95">
              <a:extLst>
                <a:ext uri="{FF2B5EF4-FFF2-40B4-BE49-F238E27FC236}">
                  <a16:creationId xmlns:a16="http://schemas.microsoft.com/office/drawing/2014/main" id="{BB4479FD-3599-4047-8235-DBBC72D0C400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EC49D2B-5E5A-4081-8978-05A3A6EA7500}"/>
              </a:ext>
            </a:extLst>
          </p:cNvPr>
          <p:cNvGrpSpPr/>
          <p:nvPr/>
        </p:nvGrpSpPr>
        <p:grpSpPr>
          <a:xfrm>
            <a:off x="7086294" y="3267535"/>
            <a:ext cx="189290" cy="191018"/>
            <a:chOff x="7895257" y="6287059"/>
            <a:chExt cx="339999" cy="34310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1B273E0-D429-4612-B221-471D19F0D206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37">
                <a:defRPr/>
              </a:pPr>
              <a:endParaRPr lang="en-US" sz="137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id="{2168A653-5595-4837-9550-2DC6D3A88EB0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E1CE82A-2660-4460-949B-448EE2B58C4D}"/>
              </a:ext>
            </a:extLst>
          </p:cNvPr>
          <p:cNvSpPr txBox="1"/>
          <p:nvPr/>
        </p:nvSpPr>
        <p:spPr>
          <a:xfrm>
            <a:off x="221310" y="1959119"/>
            <a:ext cx="2370921" cy="1566268"/>
          </a:xfrm>
          <a:prstGeom prst="rect">
            <a:avLst/>
          </a:prstGeom>
          <a:noFill/>
        </p:spPr>
        <p:txBody>
          <a:bodyPr wrap="square" lIns="107540" tIns="107540" rIns="107540" bIns="107540" rtlCol="0">
            <a:spAutoFit/>
          </a:bodyPr>
          <a:lstStyle/>
          <a:p>
            <a:pPr defTabSz="685512">
              <a:spcAft>
                <a:spcPts val="441"/>
              </a:spcAft>
              <a:defRPr/>
            </a:pPr>
            <a:r>
              <a:rPr lang="en-US" sz="135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Managed Kubernetes empowers you to do more </a:t>
            </a:r>
          </a:p>
          <a:p>
            <a:pPr defTabSz="685512">
              <a:spcAft>
                <a:spcPts val="441"/>
              </a:spcAft>
              <a:defRPr/>
            </a:pPr>
            <a:endParaRPr lang="en-US" sz="135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85512">
              <a:spcAft>
                <a:spcPts val="441"/>
              </a:spcAft>
              <a:defRPr/>
            </a:pPr>
            <a:r>
              <a: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Focus on your containers and code, not the plumbing of them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70CF460-A105-49FB-AF78-87AF2DF5E06E}"/>
              </a:ext>
            </a:extLst>
          </p:cNvPr>
          <p:cNvCxnSpPr>
            <a:cxnSpLocks/>
          </p:cNvCxnSpPr>
          <p:nvPr/>
        </p:nvCxnSpPr>
        <p:spPr>
          <a:xfrm>
            <a:off x="221310" y="2643472"/>
            <a:ext cx="2370921" cy="0"/>
          </a:xfrm>
          <a:prstGeom prst="line">
            <a:avLst/>
          </a:prstGeom>
          <a:ln>
            <a:solidFill>
              <a:srgbClr val="0078D4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DC4558-7DD1-4AA1-8D46-A84311EA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From infrastructure to </a:t>
            </a:r>
            <a:r>
              <a:rPr lang="en-US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27463719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6ACD53-941A-764A-8529-0B6652B0E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92C86-B220-144D-A493-7034163F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986"/>
            <a:ext cx="9144000" cy="5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6FC67-63DE-1A48-84DD-8B79CB04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make</a:t>
            </a:r>
            <a:r>
              <a:rPr lang="pl-PL" dirty="0"/>
              <a:t> demo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again</a:t>
            </a:r>
            <a:r>
              <a:rPr lang="pl-PL" dirty="0"/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781D8-98A5-4D46-8D0C-6143114D6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53603-2797-6241-A76E-C4D4C199E7EF}"/>
              </a:ext>
            </a:extLst>
          </p:cNvPr>
          <p:cNvSpPr txBox="1"/>
          <p:nvPr/>
        </p:nvSpPr>
        <p:spPr>
          <a:xfrm>
            <a:off x="1048884" y="5739876"/>
            <a:ext cx="592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2"/>
              </a:rPr>
              <a:t>https://github.com/kaluzaaa/presentation/tree/master/2019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71F93-542C-E640-8CFE-CF1DC287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4" y="5638800"/>
            <a:ext cx="670570" cy="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7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5">
            <a:extLst>
              <a:ext uri="{FF2B5EF4-FFF2-40B4-BE49-F238E27FC236}">
                <a16:creationId xmlns:a16="http://schemas.microsoft.com/office/drawing/2014/main" id="{23A3BF73-E182-45DA-A5A0-B4A19E55A4BD}"/>
              </a:ext>
            </a:extLst>
          </p:cNvPr>
          <p:cNvGrpSpPr/>
          <p:nvPr/>
        </p:nvGrpSpPr>
        <p:grpSpPr>
          <a:xfrm>
            <a:off x="323528" y="1196752"/>
            <a:ext cx="8507854" cy="4616648"/>
            <a:chOff x="1876182" y="1136456"/>
            <a:chExt cx="8507854" cy="4616648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D51DD3F8-3A81-4C35-8BDF-BA17C2B1E0A5}"/>
                </a:ext>
              </a:extLst>
            </p:cNvPr>
            <p:cNvSpPr txBox="1"/>
            <p:nvPr/>
          </p:nvSpPr>
          <p:spPr>
            <a:xfrm>
              <a:off x="5115920" y="1136456"/>
              <a:ext cx="1960152" cy="4616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l-PL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r>
                <a:rPr lang="pl-PL" b="1" dirty="0">
                  <a:solidFill>
                    <a:schemeClr val="accent6">
                      <a:lumMod val="75000"/>
                    </a:schemeClr>
                  </a:solidFill>
                </a:rPr>
                <a:t>GOLD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SPONSORS</a:t>
              </a: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r>
                <a:rPr lang="pl-PL" b="1" dirty="0">
                  <a:solidFill>
                    <a:schemeClr val="accent6">
                      <a:lumMod val="75000"/>
                    </a:schemeClr>
                  </a:solidFill>
                </a:rPr>
                <a:t>SILVER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SPONSOR</a:t>
              </a: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spcBef>
                  <a:spcPts val="600"/>
                </a:spcBef>
              </a:pPr>
              <a:r>
                <a:rPr lang="pl-PL" b="1" dirty="0">
                  <a:solidFill>
                    <a:schemeClr val="accent6">
                      <a:lumMod val="75000"/>
                    </a:schemeClr>
                  </a:solidFill>
                </a:rPr>
                <a:t>BRONZE SPONSOR</a:t>
              </a:r>
            </a:p>
          </p:txBody>
        </p: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36C49CA5-F767-4442-9487-1DDE4A220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04" b="20909"/>
            <a:stretch/>
          </p:blipFill>
          <p:spPr>
            <a:xfrm>
              <a:off x="6171177" y="1461485"/>
              <a:ext cx="2675175" cy="914713"/>
            </a:xfrm>
            <a:prstGeom prst="rect">
              <a:avLst/>
            </a:prstGeom>
          </p:spPr>
        </p:pic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62"/>
            <a:stretch/>
          </p:blipFill>
          <p:spPr>
            <a:xfrm>
              <a:off x="5056624" y="4083240"/>
              <a:ext cx="1925557" cy="996754"/>
            </a:xfrm>
            <a:prstGeom prst="rect">
              <a:avLst/>
            </a:prstGeom>
          </p:spPr>
        </p:pic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DE69094B-D3B0-4FD0-A3B9-13B29F63FECD}"/>
                </a:ext>
              </a:extLst>
            </p:cNvPr>
            <p:cNvGrpSpPr/>
            <p:nvPr/>
          </p:nvGrpSpPr>
          <p:grpSpPr>
            <a:xfrm>
              <a:off x="3193689" y="4486741"/>
              <a:ext cx="5760688" cy="504056"/>
              <a:chOff x="3132451" y="4587021"/>
              <a:chExt cx="5760688" cy="504056"/>
            </a:xfrm>
          </p:grpSpPr>
          <p:pic>
            <p:nvPicPr>
              <p:cNvPr id="15" name="Obraz 14">
                <a:extLst>
                  <a:ext uri="{FF2B5EF4-FFF2-40B4-BE49-F238E27FC236}">
                    <a16:creationId xmlns:a16="http://schemas.microsoft.com/office/drawing/2014/main" id="{3DB62CC0-988E-4E1B-93BA-EBE6933A1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20" b="19556"/>
              <a:stretch/>
            </p:blipFill>
            <p:spPr>
              <a:xfrm>
                <a:off x="3132451" y="4587021"/>
                <a:ext cx="1604211" cy="504056"/>
              </a:xfrm>
              <a:prstGeom prst="rect">
                <a:avLst/>
              </a:prstGeom>
            </p:spPr>
          </p:pic>
          <p:pic>
            <p:nvPicPr>
              <p:cNvPr id="18" name="Obraz 17">
                <a:extLst>
                  <a:ext uri="{FF2B5EF4-FFF2-40B4-BE49-F238E27FC236}">
                    <a16:creationId xmlns:a16="http://schemas.microsoft.com/office/drawing/2014/main" id="{18590483-CD0E-45CB-912D-44ECD9E94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2819" y="4681896"/>
                <a:ext cx="1620320" cy="286256"/>
              </a:xfrm>
              <a:prstGeom prst="rect">
                <a:avLst/>
              </a:prstGeom>
            </p:spPr>
          </p:pic>
        </p:grp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B146AF01-8973-476F-A47A-B891E8EBCF3B}"/>
                </a:ext>
              </a:extLst>
            </p:cNvPr>
            <p:cNvSpPr/>
            <p:nvPr/>
          </p:nvSpPr>
          <p:spPr>
            <a:xfrm>
              <a:off x="1876182" y="2420888"/>
              <a:ext cx="8439628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F5483265-FAB7-4CDE-9DFF-6BE57BC58B56}"/>
                </a:ext>
              </a:extLst>
            </p:cNvPr>
            <p:cNvSpPr/>
            <p:nvPr/>
          </p:nvSpPr>
          <p:spPr>
            <a:xfrm>
              <a:off x="1944408" y="3812733"/>
              <a:ext cx="8439628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19E670A5-A356-4A9B-B7F0-257FDF118139}"/>
                </a:ext>
              </a:extLst>
            </p:cNvPr>
            <p:cNvSpPr/>
            <p:nvPr/>
          </p:nvSpPr>
          <p:spPr>
            <a:xfrm>
              <a:off x="1876182" y="5210649"/>
              <a:ext cx="8439628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" name="Prostokąt 1"/>
          <p:cNvSpPr/>
          <p:nvPr/>
        </p:nvSpPr>
        <p:spPr>
          <a:xfrm>
            <a:off x="1927739" y="1196752"/>
            <a:ext cx="2194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PLATINUM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SPONSOR</a:t>
            </a:r>
          </a:p>
        </p:txBody>
      </p:sp>
      <p:sp>
        <p:nvSpPr>
          <p:cNvPr id="22" name="Prostokąt 21"/>
          <p:cNvSpPr/>
          <p:nvPr/>
        </p:nvSpPr>
        <p:spPr>
          <a:xfrm>
            <a:off x="4823733" y="1196752"/>
            <a:ext cx="214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STRATEGIC PARTNER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7"/>
          <a:srcRect t="6086" b="4669"/>
          <a:stretch/>
        </p:blipFill>
        <p:spPr>
          <a:xfrm>
            <a:off x="1458742" y="2923167"/>
            <a:ext cx="1127350" cy="87046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329" y="3231192"/>
            <a:ext cx="2530838" cy="297484"/>
          </a:xfrm>
          <a:prstGeom prst="rect">
            <a:avLst/>
          </a:prstGeom>
        </p:spPr>
      </p:pic>
      <p:pic>
        <p:nvPicPr>
          <p:cNvPr id="23" name="Obraz 22"/>
          <p:cNvPicPr>
            <a:picLocks noChangeAspect="1"/>
          </p:cNvPicPr>
          <p:nvPr/>
        </p:nvPicPr>
        <p:blipFill rotWithShape="1">
          <a:blip r:embed="rId9"/>
          <a:srcRect t="33364" b="31177"/>
          <a:stretch/>
        </p:blipFill>
        <p:spPr>
          <a:xfrm>
            <a:off x="6008780" y="3028949"/>
            <a:ext cx="2602860" cy="652626"/>
          </a:xfrm>
          <a:prstGeom prst="rect">
            <a:avLst/>
          </a:prstGeom>
        </p:spPr>
      </p:pic>
      <p:pic>
        <p:nvPicPr>
          <p:cNvPr id="24" name="Obraz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9616" y="5768327"/>
            <a:ext cx="1967657" cy="576593"/>
          </a:xfrm>
          <a:prstGeom prst="rect">
            <a:avLst/>
          </a:prstGeom>
        </p:spPr>
      </p:pic>
      <p:pic>
        <p:nvPicPr>
          <p:cNvPr id="25" name="Obraz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9494" y="1657921"/>
            <a:ext cx="2720050" cy="6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32AC3EA-810D-354A-8ABA-5E132B4E7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08A76-0C5E-BF48-99A2-01CE3BD3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350212"/>
            <a:ext cx="8712968" cy="48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9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DC42708-26D9-E048-B995-1BF931863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36A9C-2979-4942-8BA4-9EACD0CB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" y="836712"/>
            <a:ext cx="9144000" cy="2126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E36BC-0F0E-844E-806B-D082FF05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685927"/>
            <a:ext cx="6864519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38C69AC-41C1-0D46-873E-F07B7176D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319CF-3E62-3F41-8FA7-84FDC346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68760"/>
            <a:ext cx="8115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7B84F3E-7035-4D9B-9EF4-270F65C7DB45}"/>
              </a:ext>
            </a:extLst>
          </p:cNvPr>
          <p:cNvGrpSpPr/>
          <p:nvPr/>
        </p:nvGrpSpPr>
        <p:grpSpPr>
          <a:xfrm>
            <a:off x="4559693" y="3813815"/>
            <a:ext cx="3996960" cy="1716204"/>
            <a:chOff x="6096000" y="3841086"/>
            <a:chExt cx="5329280" cy="22882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0DE615-DD93-4112-9B5E-84ED254DC054}"/>
                </a:ext>
              </a:extLst>
            </p:cNvPr>
            <p:cNvSpPr/>
            <p:nvPr/>
          </p:nvSpPr>
          <p:spPr bwMode="auto">
            <a:xfrm>
              <a:off x="6096000" y="3841086"/>
              <a:ext cx="5313113" cy="2288272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 err="1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C23C8A72-ED16-4054-8D55-E9160EFAB4B3}"/>
                </a:ext>
              </a:extLst>
            </p:cNvPr>
            <p:cNvGraphicFramePr/>
            <p:nvPr/>
          </p:nvGraphicFramePr>
          <p:xfrm>
            <a:off x="9181735" y="3968521"/>
            <a:ext cx="2243545" cy="1914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5D5880-0EBC-45C8-AEAA-CD534E6FBE80}"/>
                </a:ext>
              </a:extLst>
            </p:cNvPr>
            <p:cNvSpPr/>
            <p:nvPr/>
          </p:nvSpPr>
          <p:spPr>
            <a:xfrm>
              <a:off x="6477811" y="5187549"/>
              <a:ext cx="2125331" cy="6771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defTabSz="685775">
                <a:defRPr/>
              </a:pP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Nearly </a:t>
              </a: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50%</a:t>
              </a:r>
              <a:r>
                <a:rPr lang="en-US" sz="900" b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of organizations</a:t>
              </a:r>
              <a:r>
                <a:rPr lang="en-US" sz="90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 running 1000 or more hosts have adopted containers.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46F351-DBEE-4ED4-A0CE-3C57522C8643}"/>
                </a:ext>
              </a:extLst>
            </p:cNvPr>
            <p:cNvSpPr txBox="1"/>
            <p:nvPr/>
          </p:nvSpPr>
          <p:spPr>
            <a:xfrm>
              <a:off x="6477811" y="4124809"/>
              <a:ext cx="2052451" cy="747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Larger companies</a:t>
              </a:r>
              <a:b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are leading the</a:t>
              </a:r>
              <a:b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adoption.</a:t>
              </a:r>
              <a:r>
                <a:rPr lang="en-US" sz="135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8978EA-AA01-49E1-950A-EF739140F932}"/>
                </a:ext>
              </a:extLst>
            </p:cNvPr>
            <p:cNvSpPr/>
            <p:nvPr/>
          </p:nvSpPr>
          <p:spPr>
            <a:xfrm>
              <a:off x="9556524" y="4537665"/>
              <a:ext cx="14939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75">
                <a:defRPr/>
              </a:pPr>
              <a:r>
                <a:rPr lang="en-US" sz="3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50</a:t>
              </a:r>
              <a:r>
                <a:rPr lang="en-US" sz="27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%</a:t>
              </a:r>
              <a:endParaRPr lang="en-US" sz="3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21347A-7F89-4FB4-8401-A9BFF080AB7A}"/>
              </a:ext>
            </a:extLst>
          </p:cNvPr>
          <p:cNvGrpSpPr/>
          <p:nvPr/>
        </p:nvGrpSpPr>
        <p:grpSpPr>
          <a:xfrm>
            <a:off x="4559693" y="1906606"/>
            <a:ext cx="3984835" cy="1792205"/>
            <a:chOff x="6096000" y="1263671"/>
            <a:chExt cx="5313113" cy="23896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66E8F9-822F-4AF7-AB71-3B1D71885955}"/>
                </a:ext>
              </a:extLst>
            </p:cNvPr>
            <p:cNvSpPr/>
            <p:nvPr/>
          </p:nvSpPr>
          <p:spPr bwMode="auto">
            <a:xfrm>
              <a:off x="6096000" y="1263671"/>
              <a:ext cx="5313113" cy="2389606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 err="1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57E686-CC4A-42D4-AF37-45BE0B773BA5}"/>
                </a:ext>
              </a:extLst>
            </p:cNvPr>
            <p:cNvSpPr txBox="1"/>
            <p:nvPr/>
          </p:nvSpPr>
          <p:spPr>
            <a:xfrm>
              <a:off x="6477811" y="1548027"/>
              <a:ext cx="1725695" cy="747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Half of container environment is orchestrated.</a:t>
              </a:r>
              <a:r>
                <a:rPr lang="en-US" sz="135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3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6DC436C8-CF67-4F30-9165-4C805ACD2A9A}"/>
                </a:ext>
              </a:extLst>
            </p:cNvPr>
            <p:cNvGraphicFramePr/>
            <p:nvPr/>
          </p:nvGraphicFramePr>
          <p:xfrm>
            <a:off x="9129780" y="1492857"/>
            <a:ext cx="2243545" cy="1914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CA4B141-85FF-4AB1-8482-302F73CCB657}"/>
                </a:ext>
              </a:extLst>
            </p:cNvPr>
            <p:cNvSpPr/>
            <p:nvPr/>
          </p:nvSpPr>
          <p:spPr>
            <a:xfrm>
              <a:off x="9504569" y="2085388"/>
              <a:ext cx="14939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75">
                <a:defRPr/>
              </a:pPr>
              <a:r>
                <a:rPr lang="en-US" sz="3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77</a:t>
              </a:r>
              <a:r>
                <a:rPr lang="en-US" sz="27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%</a:t>
              </a:r>
              <a:endParaRPr lang="en-US" sz="3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2C837A-3DCE-4408-8199-6E3F47DEFE2C}"/>
                </a:ext>
              </a:extLst>
            </p:cNvPr>
            <p:cNvSpPr/>
            <p:nvPr/>
          </p:nvSpPr>
          <p:spPr>
            <a:xfrm>
              <a:off x="6477811" y="2755175"/>
              <a:ext cx="2352771" cy="6771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defTabSz="685775">
                <a:defRPr/>
              </a:pP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77%</a:t>
              </a:r>
              <a:r>
                <a:rPr lang="en-US" sz="90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of companies</a:t>
              </a:r>
              <a:r>
                <a:rPr lang="en-US" sz="90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r>
                <a:rPr lang="en-US" sz="9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</a:rPr>
                <a:t> who use container orchestrators choose Kubernetes.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8B18C-DDB3-414C-AA53-DC84BE0A7AB0}"/>
              </a:ext>
            </a:extLst>
          </p:cNvPr>
          <p:cNvGrpSpPr/>
          <p:nvPr/>
        </p:nvGrpSpPr>
        <p:grpSpPr>
          <a:xfrm>
            <a:off x="587349" y="3813814"/>
            <a:ext cx="3860294" cy="1710179"/>
            <a:chOff x="631761" y="3849119"/>
            <a:chExt cx="5147059" cy="22802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D6D69D-C7C0-4290-904D-BC9AD1D390F7}"/>
                </a:ext>
              </a:extLst>
            </p:cNvPr>
            <p:cNvSpPr/>
            <p:nvPr/>
          </p:nvSpPr>
          <p:spPr bwMode="auto">
            <a:xfrm>
              <a:off x="631761" y="3849119"/>
              <a:ext cx="5147059" cy="2280238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 err="1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2F2F2-43F3-45A1-BBE4-F9C4DF538214}"/>
                </a:ext>
              </a:extLst>
            </p:cNvPr>
            <p:cNvSpPr/>
            <p:nvPr/>
          </p:nvSpPr>
          <p:spPr>
            <a:xfrm>
              <a:off x="4369821" y="4502988"/>
              <a:ext cx="11775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75">
                <a:defRPr/>
              </a:pPr>
              <a:r>
                <a:rPr lang="en-US" sz="30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"/>
                </a:rPr>
                <a:t>75%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C52F60-FDAB-44A9-8365-8EB353745BC8}"/>
                </a:ext>
              </a:extLst>
            </p:cNvPr>
            <p:cNvSpPr txBox="1"/>
            <p:nvPr/>
          </p:nvSpPr>
          <p:spPr>
            <a:xfrm>
              <a:off x="1014177" y="4132860"/>
              <a:ext cx="1731837" cy="1246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average size of a container deployment </a:t>
              </a:r>
              <a:b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has grown 75% in one year.</a:t>
              </a:r>
              <a:r>
                <a:rPr lang="en-US" sz="1200" baseline="300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27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C61C202-855F-4717-87E4-7D66004F9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0531" y="4353411"/>
              <a:ext cx="941759" cy="1467392"/>
            </a:xfrm>
            <a:prstGeom prst="rect">
              <a:avLst/>
            </a:prstGeom>
          </p:spPr>
        </p:pic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702417C7-B206-4BAB-B6F5-A578D74DD5E4}"/>
                </a:ext>
              </a:extLst>
            </p:cNvPr>
            <p:cNvSpPr/>
            <p:nvPr/>
          </p:nvSpPr>
          <p:spPr bwMode="auto">
            <a:xfrm rot="10800000">
              <a:off x="4275326" y="4354011"/>
              <a:ext cx="90934" cy="1005840"/>
            </a:xfrm>
            <a:prstGeom prst="down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0712578-8D5F-48F9-A36A-C65879FF2397}"/>
              </a:ext>
            </a:extLst>
          </p:cNvPr>
          <p:cNvGrpSpPr/>
          <p:nvPr/>
        </p:nvGrpSpPr>
        <p:grpSpPr>
          <a:xfrm>
            <a:off x="587350" y="1906606"/>
            <a:ext cx="3860294" cy="1792205"/>
            <a:chOff x="783132" y="1399142"/>
            <a:chExt cx="5147059" cy="238960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0048E4-9A70-4553-A58B-79AB18D176B7}"/>
                </a:ext>
              </a:extLst>
            </p:cNvPr>
            <p:cNvSpPr/>
            <p:nvPr/>
          </p:nvSpPr>
          <p:spPr bwMode="auto">
            <a:xfrm>
              <a:off x="783132" y="1399142"/>
              <a:ext cx="5147059" cy="2389606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82" err="1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3A3CB8-4553-4F1F-8685-EB6CD23D789C}"/>
                </a:ext>
              </a:extLst>
            </p:cNvPr>
            <p:cNvSpPr/>
            <p:nvPr/>
          </p:nvSpPr>
          <p:spPr>
            <a:xfrm>
              <a:off x="1165547" y="1610635"/>
              <a:ext cx="4469886" cy="9541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88106" indent="-88106" defTabSz="685800">
                <a:spcAft>
                  <a:spcPts val="1800"/>
                </a:spcAft>
                <a:defRPr/>
              </a:pP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</a:t>
              </a: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By 2020, more than </a:t>
              </a:r>
              <a:r>
                <a:rPr lang="en-US" sz="1350" b="1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50%</a:t>
              </a: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 of enterprises will run </a:t>
              </a:r>
              <a:r>
                <a:rPr lang="en-US" sz="1350" b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mission-critical, containerized cloud-native applications</a:t>
              </a:r>
              <a:r>
                <a:rPr lang="en-US" sz="1350" b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 </a:t>
              </a: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rPr>
                <a:t>in production</a:t>
              </a:r>
              <a:r>
                <a:rPr lang="en-US" sz="135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.”</a:t>
              </a:r>
            </a:p>
          </p:txBody>
        </p:sp>
        <p:pic>
          <p:nvPicPr>
            <p:cNvPr id="1026" name="Picture 2" descr="Image result for GARTNER LOGO png black">
              <a:extLst>
                <a:ext uri="{FF2B5EF4-FFF2-40B4-BE49-F238E27FC236}">
                  <a16:creationId xmlns:a16="http://schemas.microsoft.com/office/drawing/2014/main" id="{B7D0A211-5DA1-49E4-82DB-A8FC6B9F0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076" y="3124089"/>
              <a:ext cx="1290415" cy="40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DA27EF-B855-4284-BCCA-7BB0FE175D60}"/>
              </a:ext>
            </a:extLst>
          </p:cNvPr>
          <p:cNvSpPr/>
          <p:nvPr/>
        </p:nvSpPr>
        <p:spPr>
          <a:xfrm>
            <a:off x="33168" y="570899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defRPr/>
            </a:pPr>
            <a:r>
              <a:rPr lang="en-US" sz="600" baseline="30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1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 Datadog 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: 8 Surprising Facts About Real Docker Adoption   </a:t>
            </a:r>
          </a:p>
          <a:p>
            <a:pPr defTabSz="685800">
              <a:defRPr/>
            </a:pPr>
            <a:r>
              <a:rPr lang="en-US" sz="600" baseline="30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2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 CNCF 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: </a:t>
            </a:r>
            <a:r>
              <a:rPr lang="en-US" sz="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/>
              </a:rPr>
              <a:t>cloud-native-technologies-scaling-production-applications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FD343-2842-421F-9485-62B8DADB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Containers and Kubernetes </a:t>
            </a:r>
            <a:r>
              <a:rPr lang="en-US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6720146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44690" y="3672185"/>
            <a:ext cx="2604359" cy="199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Namespaces (what a process can see)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Mount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Network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Cgroup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</a:br>
            <a:endParaRPr lang="en-US" sz="12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1200" b="1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Cgroups</a:t>
            </a: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(what a process can use)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Memory </a:t>
            </a:r>
          </a:p>
          <a:p>
            <a:pPr marL="128588" indent="-128588">
              <a:lnSpc>
                <a:spcPct val="130000"/>
              </a:lnSpc>
              <a:buFontTx/>
              <a:buChar char="-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CPU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8397" y="3682685"/>
            <a:ext cx="2604359" cy="1868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Not a real thing. </a:t>
            </a:r>
          </a:p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  <a:ea typeface="Source Sans Pro" charset="0"/>
              </a:rPr>
              <a:t>An application delivery mechanism with process isolation. </a:t>
            </a:r>
          </a:p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  <a:ea typeface="Source Sans Pro" charset="0"/>
              </a:rPr>
              <a:t>Based on several Linux kernel features. </a:t>
            </a:r>
            <a:endParaRPr lang="en-US" sz="15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088" y="4121840"/>
            <a:ext cx="172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is a </a:t>
            </a:r>
            <a:r>
              <a:rPr lang="en-US" sz="2700" b="1" dirty="0">
                <a:solidFill>
                  <a:schemeClr val="accent2"/>
                </a:solidFill>
              </a:rPr>
              <a:t>container?</a:t>
            </a:r>
          </a:p>
        </p:txBody>
      </p:sp>
      <p:grpSp>
        <p:nvGrpSpPr>
          <p:cNvPr id="14" name="Group 13"/>
          <p:cNvGrpSpPr/>
          <p:nvPr/>
        </p:nvGrpSpPr>
        <p:grpSpPr>
          <a:xfrm rot="2700000">
            <a:off x="5172010" y="2278256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3612284" y="2275235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4131944" y="2023332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4DF7E3-40E7-B44D-A88D-A8ECE026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4" y="1884267"/>
            <a:ext cx="2181225" cy="1238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B6F3AA-DBE1-5641-AB8D-DA110169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09" y="1811729"/>
            <a:ext cx="1609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72930" y="1409731"/>
            <a:ext cx="51981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tx2"/>
                </a:solidFill>
                <a:latin typeface="Titillium" panose="00000500000000000000" pitchFamily="50" charset="0"/>
              </a:rPr>
              <a:t>Virtualization vs. </a:t>
            </a:r>
            <a:r>
              <a:rPr lang="en-US" sz="2700" b="1" dirty="0">
                <a:solidFill>
                  <a:schemeClr val="accent1"/>
                </a:solidFill>
                <a:latin typeface="Titillium" panose="00000500000000000000" pitchFamily="50" charset="0"/>
              </a:rPr>
              <a:t>Containerization</a:t>
            </a:r>
            <a:endParaRPr lang="en-US" sz="27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5652CA-6729-3942-9782-D0D03637DB90}"/>
              </a:ext>
            </a:extLst>
          </p:cNvPr>
          <p:cNvGrpSpPr/>
          <p:nvPr/>
        </p:nvGrpSpPr>
        <p:grpSpPr>
          <a:xfrm>
            <a:off x="6188527" y="1976344"/>
            <a:ext cx="2682275" cy="2930393"/>
            <a:chOff x="8251369" y="1492125"/>
            <a:chExt cx="3576366" cy="39071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677114-C8BD-B647-9A19-481CA129449A}"/>
                </a:ext>
              </a:extLst>
            </p:cNvPr>
            <p:cNvSpPr/>
            <p:nvPr/>
          </p:nvSpPr>
          <p:spPr>
            <a:xfrm>
              <a:off x="9429350" y="1493141"/>
              <a:ext cx="1184553" cy="6843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D0DA0F-29DD-7E4A-8136-234103AB205B}"/>
                </a:ext>
              </a:extLst>
            </p:cNvPr>
            <p:cNvSpPr/>
            <p:nvPr/>
          </p:nvSpPr>
          <p:spPr>
            <a:xfrm>
              <a:off x="8251369" y="1861457"/>
              <a:ext cx="3576366" cy="353785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206270-8513-094F-B541-7CECA604D4CC}"/>
                </a:ext>
              </a:extLst>
            </p:cNvPr>
            <p:cNvSpPr/>
            <p:nvPr/>
          </p:nvSpPr>
          <p:spPr>
            <a:xfrm>
              <a:off x="8335535" y="4713515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Infrastructure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A59D58-F813-D249-B5C8-0BD40B522A4E}"/>
                </a:ext>
              </a:extLst>
            </p:cNvPr>
            <p:cNvSpPr/>
            <p:nvPr/>
          </p:nvSpPr>
          <p:spPr>
            <a:xfrm>
              <a:off x="8335535" y="4049971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Host OS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44EE5E-0550-0E4C-83D1-B43BF7E0F206}"/>
                </a:ext>
              </a:extLst>
            </p:cNvPr>
            <p:cNvSpPr/>
            <p:nvPr/>
          </p:nvSpPr>
          <p:spPr>
            <a:xfrm>
              <a:off x="8335535" y="3386427"/>
              <a:ext cx="3396343" cy="544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Docker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08BE83-D70A-0340-B1AB-FB47439A598A}"/>
                </a:ext>
              </a:extLst>
            </p:cNvPr>
            <p:cNvSpPr/>
            <p:nvPr/>
          </p:nvSpPr>
          <p:spPr>
            <a:xfrm>
              <a:off x="9441428" y="1861457"/>
              <a:ext cx="1184553" cy="146480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57CCD-4DC8-F54C-8671-52F0B0E8FB97}"/>
                </a:ext>
              </a:extLst>
            </p:cNvPr>
            <p:cNvSpPr/>
            <p:nvPr/>
          </p:nvSpPr>
          <p:spPr>
            <a:xfrm>
              <a:off x="8335535" y="2788197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Bins/Libs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5439B4-FF42-2248-8DBB-B5A7C883740E}"/>
                </a:ext>
              </a:extLst>
            </p:cNvPr>
            <p:cNvSpPr/>
            <p:nvPr/>
          </p:nvSpPr>
          <p:spPr>
            <a:xfrm>
              <a:off x="9520086" y="2788197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Bins/Libs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687CF5-A7C7-C64D-B0E9-D2779C9793C3}"/>
                </a:ext>
              </a:extLst>
            </p:cNvPr>
            <p:cNvSpPr/>
            <p:nvPr/>
          </p:nvSpPr>
          <p:spPr>
            <a:xfrm>
              <a:off x="10704639" y="2788197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Bins/Libs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FEFA23-D39E-814A-893A-7C77D8E09FC1}"/>
                </a:ext>
              </a:extLst>
            </p:cNvPr>
            <p:cNvSpPr/>
            <p:nvPr/>
          </p:nvSpPr>
          <p:spPr>
            <a:xfrm>
              <a:off x="8335535" y="2255525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App 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BC58C3-C2B1-C342-81CE-F0D9C34E9EDF}"/>
                </a:ext>
              </a:extLst>
            </p:cNvPr>
            <p:cNvSpPr/>
            <p:nvPr/>
          </p:nvSpPr>
          <p:spPr>
            <a:xfrm>
              <a:off x="9520086" y="2255525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App B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149F2C-E4D0-F54A-9A29-84F228E30D84}"/>
                </a:ext>
              </a:extLst>
            </p:cNvPr>
            <p:cNvSpPr/>
            <p:nvPr/>
          </p:nvSpPr>
          <p:spPr>
            <a:xfrm>
              <a:off x="10704639" y="2255525"/>
              <a:ext cx="1027239" cy="50074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App 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5FF70-3826-7E4A-A7B3-D60FB511DF8D}"/>
                </a:ext>
              </a:extLst>
            </p:cNvPr>
            <p:cNvSpPr txBox="1"/>
            <p:nvPr/>
          </p:nvSpPr>
          <p:spPr>
            <a:xfrm>
              <a:off x="9443991" y="1492125"/>
              <a:ext cx="11845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Container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44A3C-0776-264D-9530-999ED7A78721}"/>
              </a:ext>
            </a:extLst>
          </p:cNvPr>
          <p:cNvGrpSpPr/>
          <p:nvPr/>
        </p:nvGrpSpPr>
        <p:grpSpPr>
          <a:xfrm>
            <a:off x="3233055" y="1977106"/>
            <a:ext cx="2682275" cy="2929631"/>
            <a:chOff x="4310740" y="1493141"/>
            <a:chExt cx="3576366" cy="390617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5AE7847-58AB-D942-8788-43EA8D5DDD65}"/>
                </a:ext>
              </a:extLst>
            </p:cNvPr>
            <p:cNvSpPr/>
            <p:nvPr/>
          </p:nvSpPr>
          <p:spPr>
            <a:xfrm>
              <a:off x="5500158" y="1493141"/>
              <a:ext cx="1184553" cy="5281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18443A-73B2-AD41-A141-9F6C1D425B2E}"/>
                </a:ext>
              </a:extLst>
            </p:cNvPr>
            <p:cNvSpPr/>
            <p:nvPr/>
          </p:nvSpPr>
          <p:spPr>
            <a:xfrm>
              <a:off x="4310740" y="1861457"/>
              <a:ext cx="3576366" cy="353785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DDEB8E-DA06-EE42-86AB-7B590A78CFAB}"/>
                </a:ext>
              </a:extLst>
            </p:cNvPr>
            <p:cNvSpPr/>
            <p:nvPr/>
          </p:nvSpPr>
          <p:spPr>
            <a:xfrm>
              <a:off x="4397828" y="4713515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Infrastructure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D00752-A378-0D4F-9F1C-EC5C3A8F62D4}"/>
                </a:ext>
              </a:extLst>
            </p:cNvPr>
            <p:cNvSpPr/>
            <p:nvPr/>
          </p:nvSpPr>
          <p:spPr>
            <a:xfrm>
              <a:off x="4397828" y="4049971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Hypervisor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F34EAC-BB85-9344-B9AB-C7CAA3652EB9}"/>
                </a:ext>
              </a:extLst>
            </p:cNvPr>
            <p:cNvGrpSpPr/>
            <p:nvPr/>
          </p:nvGrpSpPr>
          <p:grpSpPr>
            <a:xfrm>
              <a:off x="4397828" y="2199298"/>
              <a:ext cx="1033090" cy="1731415"/>
              <a:chOff x="4406967" y="2206006"/>
              <a:chExt cx="1033090" cy="173141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2669DE0-4DBD-4047-8584-DC891CAA053A}"/>
                  </a:ext>
                </a:extLst>
              </p:cNvPr>
              <p:cNvSpPr/>
              <p:nvPr/>
            </p:nvSpPr>
            <p:spPr>
              <a:xfrm>
                <a:off x="4412817" y="2821342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6DDDC26-60DB-1341-AF22-136D7A050EB9}"/>
                  </a:ext>
                </a:extLst>
              </p:cNvPr>
              <p:cNvSpPr/>
              <p:nvPr/>
            </p:nvSpPr>
            <p:spPr>
              <a:xfrm>
                <a:off x="4412818" y="2206006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A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3307AD2-CE9B-2545-8FCA-11D7FB7EDDDE}"/>
                  </a:ext>
                </a:extLst>
              </p:cNvPr>
              <p:cNvSpPr/>
              <p:nvPr/>
            </p:nvSpPr>
            <p:spPr>
              <a:xfrm>
                <a:off x="4406967" y="3436678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9B073CE-3B22-824C-9379-88E19CA51F0B}"/>
                </a:ext>
              </a:extLst>
            </p:cNvPr>
            <p:cNvGrpSpPr/>
            <p:nvPr/>
          </p:nvGrpSpPr>
          <p:grpSpPr>
            <a:xfrm>
              <a:off x="5576530" y="2202115"/>
              <a:ext cx="1033090" cy="1731415"/>
              <a:chOff x="4406967" y="2206006"/>
              <a:chExt cx="1033090" cy="173141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0F3B2B4-8803-E844-973F-ECDA75C8BF03}"/>
                  </a:ext>
                </a:extLst>
              </p:cNvPr>
              <p:cNvSpPr/>
              <p:nvPr/>
            </p:nvSpPr>
            <p:spPr>
              <a:xfrm>
                <a:off x="4412817" y="2821342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BC69F39-EF91-4447-88F0-9C1CFF38C7B8}"/>
                  </a:ext>
                </a:extLst>
              </p:cNvPr>
              <p:cNvSpPr/>
              <p:nvPr/>
            </p:nvSpPr>
            <p:spPr>
              <a:xfrm>
                <a:off x="4412818" y="2206006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B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6063DA-1113-B04D-AA3C-EE58A11395B4}"/>
                  </a:ext>
                </a:extLst>
              </p:cNvPr>
              <p:cNvSpPr/>
              <p:nvPr/>
            </p:nvSpPr>
            <p:spPr>
              <a:xfrm>
                <a:off x="4406967" y="3436678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05ABBF5-11AB-2946-AB34-DE7EB9F7728C}"/>
                </a:ext>
              </a:extLst>
            </p:cNvPr>
            <p:cNvGrpSpPr/>
            <p:nvPr/>
          </p:nvGrpSpPr>
          <p:grpSpPr>
            <a:xfrm>
              <a:off x="6761084" y="2202368"/>
              <a:ext cx="1033090" cy="1731415"/>
              <a:chOff x="4406967" y="2206006"/>
              <a:chExt cx="1033090" cy="173141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91934A4-38FE-D444-8F81-71B63A421DF6}"/>
                  </a:ext>
                </a:extLst>
              </p:cNvPr>
              <p:cNvSpPr/>
              <p:nvPr/>
            </p:nvSpPr>
            <p:spPr>
              <a:xfrm>
                <a:off x="4412817" y="2821342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85EF29-7AB0-6E4C-937A-E975FD164667}"/>
                  </a:ext>
                </a:extLst>
              </p:cNvPr>
              <p:cNvSpPr/>
              <p:nvPr/>
            </p:nvSpPr>
            <p:spPr>
              <a:xfrm>
                <a:off x="4412818" y="2206006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C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800521-3ABE-B14F-AEBF-3CC2EB4B97B3}"/>
                  </a:ext>
                </a:extLst>
              </p:cNvPr>
              <p:cNvSpPr/>
              <p:nvPr/>
            </p:nvSpPr>
            <p:spPr>
              <a:xfrm>
                <a:off x="4406967" y="3436678"/>
                <a:ext cx="1027239" cy="5007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2DEBBB8-52F6-294E-93A9-2F79EB234130}"/>
                </a:ext>
              </a:extLst>
            </p:cNvPr>
            <p:cNvSpPr/>
            <p:nvPr/>
          </p:nvSpPr>
          <p:spPr>
            <a:xfrm>
              <a:off x="5500972" y="1861457"/>
              <a:ext cx="1184553" cy="211046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605286-20C8-C141-ABC0-44CF2EC98E61}"/>
                </a:ext>
              </a:extLst>
            </p:cNvPr>
            <p:cNvSpPr txBox="1"/>
            <p:nvPr/>
          </p:nvSpPr>
          <p:spPr>
            <a:xfrm>
              <a:off x="5494716" y="1548826"/>
              <a:ext cx="1184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VM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48AFF0-0B6C-FA40-8797-F5235E2B70AD}"/>
              </a:ext>
            </a:extLst>
          </p:cNvPr>
          <p:cNvGrpSpPr/>
          <p:nvPr/>
        </p:nvGrpSpPr>
        <p:grpSpPr>
          <a:xfrm>
            <a:off x="277583" y="1977460"/>
            <a:ext cx="2682275" cy="2929277"/>
            <a:chOff x="370111" y="1493612"/>
            <a:chExt cx="3576366" cy="390570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19F344A-DC5E-7243-9DB1-9AF4653213CB}"/>
                </a:ext>
              </a:extLst>
            </p:cNvPr>
            <p:cNvSpPr/>
            <p:nvPr/>
          </p:nvSpPr>
          <p:spPr>
            <a:xfrm>
              <a:off x="1572547" y="1493612"/>
              <a:ext cx="1184553" cy="638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F9D3BE-EE57-C54F-B91A-19CBC349BBC3}"/>
                </a:ext>
              </a:extLst>
            </p:cNvPr>
            <p:cNvSpPr/>
            <p:nvPr/>
          </p:nvSpPr>
          <p:spPr>
            <a:xfrm>
              <a:off x="370111" y="1861457"/>
              <a:ext cx="3576366" cy="353785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8AB8E6-FCBD-8241-9EB6-A87EC84AFC29}"/>
                </a:ext>
              </a:extLst>
            </p:cNvPr>
            <p:cNvSpPr/>
            <p:nvPr/>
          </p:nvSpPr>
          <p:spPr>
            <a:xfrm>
              <a:off x="460122" y="4713515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Infrastructure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E6318B-9482-EA4B-86FB-3F64BB29070E}"/>
                </a:ext>
              </a:extLst>
            </p:cNvPr>
            <p:cNvSpPr/>
            <p:nvPr/>
          </p:nvSpPr>
          <p:spPr>
            <a:xfrm>
              <a:off x="460122" y="4049971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Host OS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777288-71CE-994E-B40A-7CC5356BBD84}"/>
                </a:ext>
              </a:extLst>
            </p:cNvPr>
            <p:cNvSpPr/>
            <p:nvPr/>
          </p:nvSpPr>
          <p:spPr>
            <a:xfrm>
              <a:off x="460122" y="3386427"/>
              <a:ext cx="3396343" cy="54428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Hypervisor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AB39386-4968-3045-86E9-679DE3E26D60}"/>
                </a:ext>
              </a:extLst>
            </p:cNvPr>
            <p:cNvGrpSpPr/>
            <p:nvPr/>
          </p:nvGrpSpPr>
          <p:grpSpPr>
            <a:xfrm>
              <a:off x="456880" y="1926773"/>
              <a:ext cx="1037899" cy="1372339"/>
              <a:chOff x="4398366" y="2565082"/>
              <a:chExt cx="1037899" cy="1372339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37A4D9D-33CA-AF47-8CB8-B96DF1FD7C71}"/>
                  </a:ext>
                </a:extLst>
              </p:cNvPr>
              <p:cNvSpPr/>
              <p:nvPr/>
            </p:nvSpPr>
            <p:spPr>
              <a:xfrm>
                <a:off x="4398366" y="3075743"/>
                <a:ext cx="1027239" cy="3594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4DEE76A-0312-D84C-B0CD-A315F18D6FB6}"/>
                  </a:ext>
                </a:extLst>
              </p:cNvPr>
              <p:cNvSpPr/>
              <p:nvPr/>
            </p:nvSpPr>
            <p:spPr>
              <a:xfrm>
                <a:off x="4409026" y="2565082"/>
                <a:ext cx="1027239" cy="39140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A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339BB8E-D4C7-0149-BEA2-39553DA70CA7}"/>
                  </a:ext>
                </a:extLst>
              </p:cNvPr>
              <p:cNvSpPr/>
              <p:nvPr/>
            </p:nvSpPr>
            <p:spPr>
              <a:xfrm>
                <a:off x="4406967" y="3549816"/>
                <a:ext cx="1027239" cy="38760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7412282-8A8C-F440-95A4-BD99D3462C56}"/>
                </a:ext>
              </a:extLst>
            </p:cNvPr>
            <p:cNvGrpSpPr/>
            <p:nvPr/>
          </p:nvGrpSpPr>
          <p:grpSpPr>
            <a:xfrm>
              <a:off x="1644183" y="1933506"/>
              <a:ext cx="1033090" cy="1368423"/>
              <a:chOff x="4406967" y="2568998"/>
              <a:chExt cx="1033090" cy="13684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05BC96C-EEE6-6548-8DD6-D58ACB7DF72C}"/>
                  </a:ext>
                </a:extLst>
              </p:cNvPr>
              <p:cNvSpPr/>
              <p:nvPr/>
            </p:nvSpPr>
            <p:spPr>
              <a:xfrm>
                <a:off x="4412818" y="3072926"/>
                <a:ext cx="1027239" cy="346906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32FE093-8048-A841-B782-B50098CCF703}"/>
                  </a:ext>
                </a:extLst>
              </p:cNvPr>
              <p:cNvSpPr/>
              <p:nvPr/>
            </p:nvSpPr>
            <p:spPr>
              <a:xfrm>
                <a:off x="4406967" y="2568998"/>
                <a:ext cx="1027239" cy="35741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B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B4731C1-070F-2744-A3DA-200A20B12DCB}"/>
                  </a:ext>
                </a:extLst>
              </p:cNvPr>
              <p:cNvSpPr/>
              <p:nvPr/>
            </p:nvSpPr>
            <p:spPr>
              <a:xfrm>
                <a:off x="4406967" y="3543433"/>
                <a:ext cx="1027239" cy="39398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365AD6E-3D41-114F-8C31-A00EEEFCDD82}"/>
                </a:ext>
              </a:extLst>
            </p:cNvPr>
            <p:cNvGrpSpPr/>
            <p:nvPr/>
          </p:nvGrpSpPr>
          <p:grpSpPr>
            <a:xfrm>
              <a:off x="2823492" y="1933506"/>
              <a:ext cx="1038335" cy="1368676"/>
              <a:chOff x="4401722" y="2568745"/>
              <a:chExt cx="1038335" cy="136867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84BFE8-A20B-9C4F-96CD-5A33D0AD0509}"/>
                  </a:ext>
                </a:extLst>
              </p:cNvPr>
              <p:cNvSpPr/>
              <p:nvPr/>
            </p:nvSpPr>
            <p:spPr>
              <a:xfrm>
                <a:off x="4412818" y="3093208"/>
                <a:ext cx="1027239" cy="35948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Bins/Libs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A22E91B-B629-DC45-8D57-75D48506E159}"/>
                  </a:ext>
                </a:extLst>
              </p:cNvPr>
              <p:cNvSpPr/>
              <p:nvPr/>
            </p:nvSpPr>
            <p:spPr>
              <a:xfrm>
                <a:off x="4401722" y="2568745"/>
                <a:ext cx="1027239" cy="35067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App C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8357CC6-F841-AC41-94CE-8D3597FA5571}"/>
                  </a:ext>
                </a:extLst>
              </p:cNvPr>
              <p:cNvSpPr/>
              <p:nvPr/>
            </p:nvSpPr>
            <p:spPr>
              <a:xfrm>
                <a:off x="4406967" y="3571947"/>
                <a:ext cx="1027239" cy="36547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75" dirty="0"/>
                  <a:t>Guest OS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B897E0F-D89E-484F-8297-2C9A466170F0}"/>
                </a:ext>
              </a:extLst>
            </p:cNvPr>
            <p:cNvSpPr txBox="1"/>
            <p:nvPr/>
          </p:nvSpPr>
          <p:spPr>
            <a:xfrm>
              <a:off x="1565525" y="1548041"/>
              <a:ext cx="1184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VM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A034F33-1581-424B-A997-6C3938B57610}"/>
                </a:ext>
              </a:extLst>
            </p:cNvPr>
            <p:cNvSpPr/>
            <p:nvPr/>
          </p:nvSpPr>
          <p:spPr>
            <a:xfrm>
              <a:off x="1570997" y="1861457"/>
              <a:ext cx="1184553" cy="148131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034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72182" y="1401566"/>
            <a:ext cx="45996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tx2"/>
                </a:solidFill>
                <a:latin typeface="Titillium" panose="00000500000000000000" pitchFamily="50" charset="0"/>
              </a:rPr>
              <a:t>Still…what is a </a:t>
            </a:r>
            <a:r>
              <a:rPr lang="en-US" sz="2700" b="1" dirty="0">
                <a:solidFill>
                  <a:schemeClr val="accent2"/>
                </a:solidFill>
                <a:latin typeface="Titillium" panose="00000500000000000000" pitchFamily="50" charset="0"/>
              </a:rPr>
              <a:t>Container?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53A89D-FCBA-3744-9884-D9E5A4D3EF98}"/>
              </a:ext>
            </a:extLst>
          </p:cNvPr>
          <p:cNvGrpSpPr/>
          <p:nvPr/>
        </p:nvGrpSpPr>
        <p:grpSpPr>
          <a:xfrm>
            <a:off x="6392638" y="2759529"/>
            <a:ext cx="2479947" cy="2030869"/>
            <a:chOff x="8523515" y="2536371"/>
            <a:chExt cx="3306595" cy="27078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CA56BC-7E46-FC45-B250-5789278EA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3515" y="2536371"/>
              <a:ext cx="1850571" cy="1208315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E52A3EB-73A3-1841-B396-1950A7BA4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3517" y="3744686"/>
              <a:ext cx="1850569" cy="149951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631F55-7CBB-6E47-8503-034E038E5F26}"/>
                </a:ext>
              </a:extLst>
            </p:cNvPr>
            <p:cNvSpPr txBox="1"/>
            <p:nvPr/>
          </p:nvSpPr>
          <p:spPr>
            <a:xfrm>
              <a:off x="10412713" y="3560408"/>
              <a:ext cx="14173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Image layers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74DF99-61EF-F341-BAD7-75BEDCDB0EAD}"/>
              </a:ext>
            </a:extLst>
          </p:cNvPr>
          <p:cNvGrpSpPr/>
          <p:nvPr/>
        </p:nvGrpSpPr>
        <p:grpSpPr>
          <a:xfrm>
            <a:off x="2906485" y="2008414"/>
            <a:ext cx="3347357" cy="3293591"/>
            <a:chOff x="3875313" y="1534884"/>
            <a:chExt cx="4463143" cy="4391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6D991F-49EC-0A45-A10B-19875859EC8E}"/>
                </a:ext>
              </a:extLst>
            </p:cNvPr>
            <p:cNvSpPr/>
            <p:nvPr/>
          </p:nvSpPr>
          <p:spPr>
            <a:xfrm>
              <a:off x="3875313" y="2024743"/>
              <a:ext cx="4463143" cy="39015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200" dirty="0">
                  <a:ln w="0"/>
                  <a:solidFill>
                    <a:schemeClr val="tx1">
                      <a:lumMod val="90000"/>
                      <a:lumOff val="1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From: Alpine:3.8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8B0E88-4741-3340-A583-C324EB38351C}"/>
                </a:ext>
              </a:extLst>
            </p:cNvPr>
            <p:cNvSpPr/>
            <p:nvPr/>
          </p:nvSpPr>
          <p:spPr>
            <a:xfrm>
              <a:off x="4060373" y="5083633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f61792ba8979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524D34-A8C1-D34F-9BB0-17A5A8CF8D46}"/>
                </a:ext>
              </a:extLst>
            </p:cNvPr>
            <p:cNvSpPr/>
            <p:nvPr/>
          </p:nvSpPr>
          <p:spPr>
            <a:xfrm>
              <a:off x="4060373" y="4495803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a7183fb762a8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C09BCA-D11B-F644-BF08-335A18B269ED}"/>
                </a:ext>
              </a:extLst>
            </p:cNvPr>
            <p:cNvSpPr/>
            <p:nvPr/>
          </p:nvSpPr>
          <p:spPr>
            <a:xfrm>
              <a:off x="4060372" y="3907973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d31af33eb855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E99BDC8-088B-1D47-A747-00E88D9E4EE5}"/>
                </a:ext>
              </a:extLst>
            </p:cNvPr>
            <p:cNvSpPr/>
            <p:nvPr/>
          </p:nvSpPr>
          <p:spPr>
            <a:xfrm>
              <a:off x="4060372" y="3331025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c220123c8472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EDD3C8-4CA5-A545-8813-44FCDB9D2F36}"/>
                </a:ext>
              </a:extLst>
            </p:cNvPr>
            <p:cNvSpPr/>
            <p:nvPr/>
          </p:nvSpPr>
          <p:spPr>
            <a:xfrm>
              <a:off x="4060371" y="2743195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d7b1189bf667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9861150-59C3-4646-9D1D-9F9D265BAFBD}"/>
                </a:ext>
              </a:extLst>
            </p:cNvPr>
            <p:cNvSpPr/>
            <p:nvPr/>
          </p:nvSpPr>
          <p:spPr>
            <a:xfrm>
              <a:off x="4060371" y="2155365"/>
              <a:ext cx="4071257" cy="533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91e49dfb1179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2DE2709-3DF1-3043-9E5C-C169E6D12555}"/>
                </a:ext>
              </a:extLst>
            </p:cNvPr>
            <p:cNvSpPr/>
            <p:nvPr/>
          </p:nvSpPr>
          <p:spPr>
            <a:xfrm>
              <a:off x="3875313" y="1534884"/>
              <a:ext cx="4463142" cy="387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Container Layer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0FA43A-EB8D-0E42-9CE6-02C02D743177}"/>
              </a:ext>
            </a:extLst>
          </p:cNvPr>
          <p:cNvCxnSpPr>
            <a:cxnSpLocks/>
          </p:cNvCxnSpPr>
          <p:nvPr/>
        </p:nvCxnSpPr>
        <p:spPr>
          <a:xfrm flipH="1">
            <a:off x="6359979" y="2153745"/>
            <a:ext cx="947057" cy="1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636BC8-A79E-0C4A-82C1-F045783DF2B3}"/>
              </a:ext>
            </a:extLst>
          </p:cNvPr>
          <p:cNvSpPr txBox="1"/>
          <p:nvPr/>
        </p:nvSpPr>
        <p:spPr>
          <a:xfrm>
            <a:off x="7935041" y="3788230"/>
            <a:ext cx="8773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Read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7BD07-4D30-2444-AE85-E1C5E0EDB9D6}"/>
              </a:ext>
            </a:extLst>
          </p:cNvPr>
          <p:cNvSpPr txBox="1"/>
          <p:nvPr/>
        </p:nvSpPr>
        <p:spPr>
          <a:xfrm>
            <a:off x="7299517" y="2015245"/>
            <a:ext cx="10740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Read / Write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78358E-782A-694C-8CF9-757DEE4F24D9}"/>
              </a:ext>
            </a:extLst>
          </p:cNvPr>
          <p:cNvCxnSpPr/>
          <p:nvPr/>
        </p:nvCxnSpPr>
        <p:spPr>
          <a:xfrm>
            <a:off x="7966697" y="3796391"/>
            <a:ext cx="744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3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Day2018_template_4_3_ratio_v2.pptx" id="{182AB531-1E8C-486D-85A0-4C9821BD18CF}" vid="{E6F33DF0-1CE2-4801-A640-0C58FE7705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10" ma:contentTypeDescription="Create a new document." ma:contentTypeScope="" ma:versionID="e32025e8d9bbdd587b46cc9eb920f2e7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b6ea55a7108088b752714431a349c93c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7DA731-8B5A-48A0-9B62-6C21CD7BC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DED8C8-3A8F-4A05-8CAA-52238B86D107}"/>
</file>

<file path=customXml/itemProps3.xml><?xml version="1.0" encoding="utf-8"?>
<ds:datastoreItem xmlns:ds="http://schemas.openxmlformats.org/officeDocument/2006/customXml" ds:itemID="{C04B6321-8F1A-4C29-8C1C-EA485DF0A22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SQLDay2018_template_4_3_ratio_v2</Template>
  <TotalTime>1470</TotalTime>
  <Words>658</Words>
  <Application>Microsoft Macintosh PowerPoint</Application>
  <PresentationFormat>On-screen Show (4:3)</PresentationFormat>
  <Paragraphs>232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Segoe UI Semibold</vt:lpstr>
      <vt:lpstr>Segoe UI Semilight</vt:lpstr>
      <vt:lpstr>Titillium</vt:lpstr>
      <vt:lpstr>Motyw2</vt:lpstr>
      <vt:lpstr>Kubernetes 101</vt:lpstr>
      <vt:lpstr>PowerPoint Presentation</vt:lpstr>
      <vt:lpstr>PowerPoint Presentation</vt:lpstr>
      <vt:lpstr>PowerPoint Presentation</vt:lpstr>
      <vt:lpstr>PowerPoint Presentation</vt:lpstr>
      <vt:lpstr>Containers and Kubernetes momentum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scenarios for Kubernetes on Azure</vt:lpstr>
      <vt:lpstr>Reconciliation</vt:lpstr>
      <vt:lpstr>Reconciliation</vt:lpstr>
      <vt:lpstr>Kubernetes 101</vt:lpstr>
      <vt:lpstr>How managed Kubernetes on Azure works</vt:lpstr>
      <vt:lpstr>PowerPoint Presentation</vt:lpstr>
      <vt:lpstr>From infrastructure to innovation</vt:lpstr>
      <vt:lpstr>make demo great again!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Tomasz Libera</dc:creator>
  <cp:lastModifiedBy>Łukasz Kałużny</cp:lastModifiedBy>
  <cp:revision>22</cp:revision>
  <dcterms:created xsi:type="dcterms:W3CDTF">2019-05-02T18:30:20Z</dcterms:created>
  <dcterms:modified xsi:type="dcterms:W3CDTF">2019-05-15T07:35:39Z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